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64" r:id="rId2"/>
    <p:sldMasterId id="2147483876" r:id="rId3"/>
  </p:sldMasterIdLst>
  <p:handoutMasterIdLst>
    <p:handoutMasterId r:id="rId17"/>
  </p:handoutMasterIdLst>
  <p:sldIdLst>
    <p:sldId id="265" r:id="rId4"/>
    <p:sldId id="307" r:id="rId5"/>
    <p:sldId id="308" r:id="rId6"/>
    <p:sldId id="304" r:id="rId7"/>
    <p:sldId id="310" r:id="rId8"/>
    <p:sldId id="311" r:id="rId9"/>
    <p:sldId id="309" r:id="rId10"/>
    <p:sldId id="312" r:id="rId11"/>
    <p:sldId id="305" r:id="rId12"/>
    <p:sldId id="306" r:id="rId13"/>
    <p:sldId id="299" r:id="rId14"/>
    <p:sldId id="300" r:id="rId15"/>
    <p:sldId id="301" r:id="rId16"/>
  </p:sldIdLst>
  <p:sldSz cx="9144000" cy="6858000" type="screen4x3"/>
  <p:notesSz cx="6797675" cy="9928225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298" y="-3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F75C4-85E1-4A6C-9D12-FF0504651B36}" type="datetimeFigureOut">
              <a:rPr lang="pt-PT" smtClean="0"/>
              <a:t>01/04/2023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72092-BFA6-4A7A-AACE-2BD8C3178E4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22672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/>
              <a:pPr/>
              <a:t>01/04/2023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/>
              <a:pPr/>
              <a:t>01/04/2023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/>
              <a:pPr/>
              <a:t>01/04/2023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141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503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529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630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0507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60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1701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/>
              <a:pPr/>
              <a:t>01/04/2023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7316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4703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1335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1656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7529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3997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8260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7861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3537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22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/>
              <a:pPr/>
              <a:t>01/04/2023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2929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9735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3788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545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/>
              <a:pPr/>
              <a:t>01/04/2023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/>
              <a:pPr/>
              <a:t>01/04/2023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/>
              <a:pPr/>
              <a:t>01/04/2023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/>
              <a:pPr/>
              <a:t>01/04/2023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/>
              <a:pPr/>
              <a:t>01/04/2023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7FD-4BA9-48B1-BED7-C6E54C75C1D0}" type="datetimeFigureOut">
              <a:rPr lang="pt-PT" smtClean="0"/>
              <a:pPr/>
              <a:t>01/04/2023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C81C-4B30-4820-898F-9929C8C875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0D7FD-4BA9-48B1-BED7-C6E54C75C1D0}" type="datetimeFigureOut">
              <a:rPr lang="pt-PT" smtClean="0"/>
              <a:pPr/>
              <a:t>01/04/2023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3C81C-4B30-4820-898F-9929C8C875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18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0D7FD-4BA9-48B1-BED7-C6E54C75C1D0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01/04/2023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3C81C-4B30-4820-898F-9929C8C87551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4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899592" y="1006570"/>
            <a:ext cx="64087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b="1" dirty="0" smtClean="0">
                <a:solidFill>
                  <a:schemeClr val="tx2"/>
                </a:solidFill>
              </a:rPr>
              <a:t>Instituições e Políticas de Regulação</a:t>
            </a:r>
          </a:p>
          <a:p>
            <a:r>
              <a:rPr lang="pt-PT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Ano letivo </a:t>
            </a:r>
            <a:r>
              <a:rPr lang="pt-PT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2022/2023</a:t>
            </a:r>
            <a:endParaRPr lang="pt-PT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899592" y="5120897"/>
            <a:ext cx="54726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>
                <a:solidFill>
                  <a:schemeClr val="tx2"/>
                </a:solidFill>
              </a:rPr>
              <a:t>Mestrado em </a:t>
            </a:r>
            <a:r>
              <a:rPr lang="pt-PT" sz="2000" b="1" smtClean="0">
                <a:solidFill>
                  <a:schemeClr val="tx2"/>
                </a:solidFill>
              </a:rPr>
              <a:t>Administração Pública  </a:t>
            </a:r>
            <a:endParaRPr lang="pt-PT" sz="2000" b="1" dirty="0" smtClean="0">
              <a:solidFill>
                <a:schemeClr val="tx2"/>
              </a:solidFill>
            </a:endParaRPr>
          </a:p>
          <a:p>
            <a:r>
              <a:rPr lang="pt-PT" sz="2000" b="1" dirty="0" smtClean="0">
                <a:solidFill>
                  <a:schemeClr val="tx2"/>
                </a:solidFill>
              </a:rPr>
              <a:t>Susana Paulino </a:t>
            </a:r>
            <a:endParaRPr lang="pt-PT" sz="2000" dirty="0">
              <a:solidFill>
                <a:schemeClr val="tx2"/>
              </a:solidFill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911872" y="2299702"/>
            <a:ext cx="42361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b="1" dirty="0" smtClean="0">
                <a:solidFill>
                  <a:schemeClr val="tx2"/>
                </a:solidFill>
              </a:rPr>
              <a:t>Aula </a:t>
            </a:r>
            <a:r>
              <a:rPr lang="pt-PT" sz="1600" b="1" dirty="0" smtClean="0">
                <a:solidFill>
                  <a:schemeClr val="tx2"/>
                </a:solidFill>
              </a:rPr>
              <a:t>7 </a:t>
            </a:r>
            <a:r>
              <a:rPr lang="pt-PT" sz="1600" b="1" dirty="0" smtClean="0">
                <a:solidFill>
                  <a:schemeClr val="tx2"/>
                </a:solidFill>
              </a:rPr>
              <a:t>- </a:t>
            </a:r>
            <a:r>
              <a:rPr lang="pt-PT" sz="1600" b="1" dirty="0" smtClean="0">
                <a:solidFill>
                  <a:schemeClr val="tx2"/>
                </a:solidFill>
              </a:rPr>
              <a:t>01/04/2023</a:t>
            </a:r>
            <a:endParaRPr lang="pt-PT" sz="1600" b="1" dirty="0" smtClean="0">
              <a:solidFill>
                <a:schemeClr val="tx2"/>
              </a:solidFill>
            </a:endParaRPr>
          </a:p>
          <a:p>
            <a:endParaRPr lang="pt-PT" sz="1600" dirty="0">
              <a:solidFill>
                <a:schemeClr val="tx2"/>
              </a:solidFill>
            </a:endParaRPr>
          </a:p>
        </p:txBody>
      </p:sp>
      <p:sp>
        <p:nvSpPr>
          <p:cNvPr id="2" name="Rectângulo 1"/>
          <p:cNvSpPr/>
          <p:nvPr/>
        </p:nvSpPr>
        <p:spPr>
          <a:xfrm>
            <a:off x="945272" y="2679303"/>
            <a:ext cx="60029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dirty="0" smtClean="0"/>
              <a:t>As entidades reguladores: características e modo de funcionamento</a:t>
            </a:r>
          </a:p>
        </p:txBody>
      </p:sp>
    </p:spTree>
    <p:extLst>
      <p:ext uri="{BB962C8B-B14F-4D97-AF65-F5344CB8AC3E}">
        <p14:creationId xmlns:p14="http://schemas.microsoft.com/office/powerpoint/2010/main" val="59409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467544" y="548680"/>
            <a:ext cx="849694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>
                <a:solidFill>
                  <a:srgbClr val="1F497D"/>
                </a:solidFill>
              </a:rPr>
              <a:t>Entidades </a:t>
            </a:r>
            <a:r>
              <a:rPr lang="pt-PT" sz="2000" b="1" dirty="0" smtClean="0">
                <a:solidFill>
                  <a:srgbClr val="1F497D"/>
                </a:solidFill>
              </a:rPr>
              <a:t>reguladoras setoriais</a:t>
            </a:r>
          </a:p>
          <a:p>
            <a:r>
              <a:rPr lang="pt-PT" sz="2000" b="1" dirty="0" smtClean="0">
                <a:solidFill>
                  <a:srgbClr val="1F497D"/>
                </a:solidFill>
              </a:rPr>
              <a:t> </a:t>
            </a:r>
            <a:endParaRPr lang="pt-PT" sz="2000" b="1" dirty="0">
              <a:solidFill>
                <a:srgbClr val="1F497D"/>
              </a:solidFill>
            </a:endParaRPr>
          </a:p>
          <a:p>
            <a:pPr>
              <a:spcBef>
                <a:spcPts val="600"/>
              </a:spcBef>
            </a:pPr>
            <a:r>
              <a:rPr lang="pt-PT" sz="2000" dirty="0" err="1" smtClean="0"/>
              <a:t>AdC</a:t>
            </a:r>
            <a:r>
              <a:rPr lang="pt-PT" sz="2000" dirty="0" smtClean="0"/>
              <a:t> - Autoridade da Concorrência </a:t>
            </a:r>
          </a:p>
          <a:p>
            <a:pPr>
              <a:spcBef>
                <a:spcPts val="600"/>
              </a:spcBef>
            </a:pPr>
            <a:r>
              <a:rPr lang="pt-PT" sz="2000" dirty="0" smtClean="0"/>
              <a:t>AMT - Autoridade </a:t>
            </a:r>
            <a:r>
              <a:rPr lang="pt-PT" sz="2000" dirty="0"/>
              <a:t>da Mobilidade e Transporte</a:t>
            </a:r>
          </a:p>
          <a:p>
            <a:pPr>
              <a:spcBef>
                <a:spcPts val="600"/>
              </a:spcBef>
            </a:pPr>
            <a:r>
              <a:rPr lang="pt-PT" sz="2000" dirty="0" smtClean="0"/>
              <a:t>ANAC - Autoridade </a:t>
            </a:r>
            <a:r>
              <a:rPr lang="pt-PT" sz="2000" dirty="0"/>
              <a:t>Nacional da Aviação Civil</a:t>
            </a:r>
          </a:p>
          <a:p>
            <a:pPr>
              <a:spcBef>
                <a:spcPts val="600"/>
              </a:spcBef>
            </a:pPr>
            <a:r>
              <a:rPr lang="pt-PT" sz="2000" dirty="0" smtClean="0"/>
              <a:t>ANACOM - Autoridade </a:t>
            </a:r>
            <a:r>
              <a:rPr lang="pt-PT" sz="2000" dirty="0"/>
              <a:t>Nacional de Comunicações</a:t>
            </a:r>
          </a:p>
          <a:p>
            <a:pPr>
              <a:spcBef>
                <a:spcPts val="600"/>
              </a:spcBef>
            </a:pPr>
            <a:r>
              <a:rPr lang="pt-PT" sz="2000" dirty="0" smtClean="0"/>
              <a:t>ASF - Autoridade </a:t>
            </a:r>
            <a:r>
              <a:rPr lang="pt-PT" sz="2000" dirty="0"/>
              <a:t>de Supervisão de Seguros e Fundos de Pensões</a:t>
            </a:r>
          </a:p>
          <a:p>
            <a:pPr>
              <a:spcBef>
                <a:spcPts val="600"/>
              </a:spcBef>
            </a:pPr>
            <a:r>
              <a:rPr lang="pt-PT" sz="2000" dirty="0"/>
              <a:t>Banco de Portugal</a:t>
            </a:r>
          </a:p>
          <a:p>
            <a:pPr>
              <a:spcBef>
                <a:spcPts val="600"/>
              </a:spcBef>
            </a:pPr>
            <a:r>
              <a:rPr lang="pt-PT" sz="2000" dirty="0" smtClean="0"/>
              <a:t>CMVM - Comissão </a:t>
            </a:r>
            <a:r>
              <a:rPr lang="pt-PT" sz="2000" dirty="0"/>
              <a:t>do Mercado de Valores Mobiliários</a:t>
            </a:r>
          </a:p>
          <a:p>
            <a:pPr>
              <a:spcBef>
                <a:spcPts val="600"/>
              </a:spcBef>
            </a:pPr>
            <a:r>
              <a:rPr lang="pt-PT" sz="2000" dirty="0" smtClean="0"/>
              <a:t>ERC - Entidade </a:t>
            </a:r>
            <a:r>
              <a:rPr lang="pt-PT" sz="2000" dirty="0"/>
              <a:t>Reguladora para a Comunicação Social</a:t>
            </a:r>
          </a:p>
          <a:p>
            <a:pPr>
              <a:spcBef>
                <a:spcPts val="600"/>
              </a:spcBef>
            </a:pPr>
            <a:r>
              <a:rPr lang="pt-PT" sz="2000" dirty="0" smtClean="0"/>
              <a:t>ERS - Entidade </a:t>
            </a:r>
            <a:r>
              <a:rPr lang="pt-PT" sz="2000" dirty="0"/>
              <a:t>Reguladora da Saúde</a:t>
            </a:r>
          </a:p>
          <a:p>
            <a:pPr>
              <a:spcBef>
                <a:spcPts val="600"/>
              </a:spcBef>
            </a:pPr>
            <a:r>
              <a:rPr lang="pt-PT" sz="2000" dirty="0" smtClean="0"/>
              <a:t>ERSAR - Entidade </a:t>
            </a:r>
            <a:r>
              <a:rPr lang="pt-PT" sz="2000" dirty="0"/>
              <a:t>Reguladora dos Serviços de Águas e Resíduos</a:t>
            </a:r>
          </a:p>
          <a:p>
            <a:pPr>
              <a:spcBef>
                <a:spcPts val="600"/>
              </a:spcBef>
            </a:pPr>
            <a:r>
              <a:rPr lang="pt-PT" sz="2000" dirty="0" smtClean="0"/>
              <a:t>ERSE - Entidade </a:t>
            </a:r>
            <a:r>
              <a:rPr lang="pt-PT" sz="2000" dirty="0"/>
              <a:t>Reguladora dos Serviços Energéticos</a:t>
            </a:r>
          </a:p>
          <a:p>
            <a:pPr>
              <a:spcBef>
                <a:spcPts val="600"/>
              </a:spcBef>
            </a:pPr>
            <a:r>
              <a:rPr lang="pt-PT" sz="2000" dirty="0" smtClean="0"/>
              <a:t>IMPIC - Instituto </a:t>
            </a:r>
            <a:r>
              <a:rPr lang="pt-PT" sz="2000" dirty="0"/>
              <a:t>dos Mercados Públicos, do Imobiliário e da Construção, I.P.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606627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395536" y="404664"/>
            <a:ext cx="8208912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>
                <a:solidFill>
                  <a:srgbClr val="1F497D"/>
                </a:solidFill>
              </a:rPr>
              <a:t>Função das EAI </a:t>
            </a:r>
            <a:r>
              <a:rPr lang="pt-PT" dirty="0" smtClean="0"/>
              <a:t>- regulação </a:t>
            </a:r>
            <a:r>
              <a:rPr lang="pt-PT" dirty="0"/>
              <a:t>e </a:t>
            </a:r>
            <a:r>
              <a:rPr lang="pt-PT" dirty="0" smtClean="0"/>
              <a:t>promoção e </a:t>
            </a:r>
            <a:r>
              <a:rPr lang="pt-PT" dirty="0"/>
              <a:t>defesa da concorrência respeitantes às atividades </a:t>
            </a:r>
            <a:r>
              <a:rPr lang="pt-PT" dirty="0" smtClean="0"/>
              <a:t>económicas dos </a:t>
            </a:r>
            <a:r>
              <a:rPr lang="pt-PT" dirty="0"/>
              <a:t>setores privado, público, cooperativo e </a:t>
            </a:r>
            <a:r>
              <a:rPr lang="pt-PT" dirty="0" smtClean="0"/>
              <a:t>social</a:t>
            </a:r>
          </a:p>
          <a:p>
            <a:endParaRPr lang="pt-PT" dirty="0"/>
          </a:p>
          <a:p>
            <a:r>
              <a:rPr lang="pt-PT" sz="2000" b="1" dirty="0">
                <a:solidFill>
                  <a:srgbClr val="1F497D"/>
                </a:solidFill>
              </a:rPr>
              <a:t>Natureza</a:t>
            </a:r>
            <a:r>
              <a:rPr lang="pt-PT" dirty="0" smtClean="0"/>
              <a:t> - </a:t>
            </a:r>
            <a:r>
              <a:rPr lang="en-GB" dirty="0" err="1"/>
              <a:t>pessoas</a:t>
            </a:r>
            <a:r>
              <a:rPr lang="en-GB" dirty="0"/>
              <a:t> </a:t>
            </a:r>
            <a:r>
              <a:rPr lang="en-GB" dirty="0" err="1" smtClean="0"/>
              <a:t>coletivas</a:t>
            </a:r>
            <a:r>
              <a:rPr lang="en-GB" dirty="0" smtClean="0"/>
              <a:t> </a:t>
            </a:r>
            <a:r>
              <a:rPr lang="pt-PT" dirty="0" smtClean="0"/>
              <a:t>de </a:t>
            </a:r>
            <a:r>
              <a:rPr lang="pt-PT" dirty="0"/>
              <a:t>direito público, com a natureza de </a:t>
            </a:r>
            <a:r>
              <a:rPr lang="pt-PT" dirty="0" smtClean="0"/>
              <a:t>entidades administrativas independentes</a:t>
            </a:r>
            <a:r>
              <a:rPr lang="pt-PT" dirty="0"/>
              <a:t>, com atribuições em matéria </a:t>
            </a:r>
            <a:r>
              <a:rPr lang="pt-PT" dirty="0" smtClean="0"/>
              <a:t>de regulação </a:t>
            </a:r>
            <a:r>
              <a:rPr lang="pt-PT" dirty="0"/>
              <a:t>da atividade económica, de defesa dos </a:t>
            </a:r>
            <a:r>
              <a:rPr lang="pt-PT" dirty="0" smtClean="0"/>
              <a:t>serviços de </a:t>
            </a:r>
            <a:r>
              <a:rPr lang="pt-PT" dirty="0"/>
              <a:t>interesse geral, de proteção dos direitos e interesses </a:t>
            </a:r>
            <a:r>
              <a:rPr lang="pt-PT" dirty="0" smtClean="0"/>
              <a:t>dos consumidores </a:t>
            </a:r>
            <a:r>
              <a:rPr lang="pt-PT" dirty="0"/>
              <a:t>e de promoção e defesa da concorrência dos</a:t>
            </a:r>
          </a:p>
          <a:p>
            <a:r>
              <a:rPr lang="pt-PT" dirty="0"/>
              <a:t>setores privado, público, cooperativo e social</a:t>
            </a:r>
            <a:r>
              <a:rPr lang="pt-PT" dirty="0" smtClean="0"/>
              <a:t>.</a:t>
            </a:r>
          </a:p>
          <a:p>
            <a:endParaRPr lang="pt-PT" dirty="0"/>
          </a:p>
          <a:p>
            <a:r>
              <a:rPr lang="en-GB" sz="2000" b="1" dirty="0" err="1" smtClean="0">
                <a:solidFill>
                  <a:srgbClr val="1F497D"/>
                </a:solidFill>
              </a:rPr>
              <a:t>Requisitos</a:t>
            </a:r>
            <a:endParaRPr lang="en-GB" sz="2000" b="1" dirty="0" smtClean="0">
              <a:solidFill>
                <a:srgbClr val="1F497D"/>
              </a:solidFill>
            </a:endParaRPr>
          </a:p>
          <a:p>
            <a:r>
              <a:rPr lang="pt-PT" sz="2000" i="1" dirty="0"/>
              <a:t>a</a:t>
            </a:r>
            <a:r>
              <a:rPr lang="pt-PT" sz="2000" dirty="0"/>
              <a:t>) Dispor de autonomia administrativa e financeira;</a:t>
            </a:r>
          </a:p>
          <a:p>
            <a:r>
              <a:rPr lang="pt-PT" sz="2000" i="1" dirty="0"/>
              <a:t>b</a:t>
            </a:r>
            <a:r>
              <a:rPr lang="pt-PT" sz="2000" dirty="0"/>
              <a:t>) Dispor de autonomia de gestão;</a:t>
            </a:r>
          </a:p>
          <a:p>
            <a:r>
              <a:rPr lang="pt-PT" sz="2000" i="1" dirty="0"/>
              <a:t>c</a:t>
            </a:r>
            <a:r>
              <a:rPr lang="pt-PT" sz="2000" dirty="0"/>
              <a:t>) Possuir independência orgânica, funcional e técnica;</a:t>
            </a:r>
          </a:p>
          <a:p>
            <a:r>
              <a:rPr lang="pt-PT" sz="2000" i="1" dirty="0"/>
              <a:t>d</a:t>
            </a:r>
            <a:r>
              <a:rPr lang="pt-PT" sz="2000" dirty="0"/>
              <a:t>) Possuir órgãos, serviços, pessoal e património</a:t>
            </a:r>
          </a:p>
          <a:p>
            <a:r>
              <a:rPr lang="en-GB" sz="2000" dirty="0" err="1"/>
              <a:t>próprio</a:t>
            </a:r>
            <a:r>
              <a:rPr lang="en-GB" sz="2000" dirty="0"/>
              <a:t>;</a:t>
            </a:r>
          </a:p>
          <a:p>
            <a:r>
              <a:rPr lang="pt-PT" sz="2000" i="1" dirty="0"/>
              <a:t>e</a:t>
            </a:r>
            <a:r>
              <a:rPr lang="pt-PT" sz="2000" dirty="0"/>
              <a:t>) Ter poderes de regulação, de regulamentação, de</a:t>
            </a:r>
          </a:p>
          <a:p>
            <a:r>
              <a:rPr lang="pt-PT" sz="2000" dirty="0"/>
              <a:t>supervisão, de fiscalização e de sanção de infrações;</a:t>
            </a:r>
          </a:p>
          <a:p>
            <a:r>
              <a:rPr lang="pt-PT" sz="2000" i="1" dirty="0"/>
              <a:t>f</a:t>
            </a:r>
            <a:r>
              <a:rPr lang="pt-PT" sz="2000" dirty="0"/>
              <a:t>) Garantir a proteção dos direitos e interesses dos consumidores.</a:t>
            </a:r>
            <a:endParaRPr lang="en-GB" sz="2000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244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683568" y="692696"/>
            <a:ext cx="8280920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 smtClean="0">
                <a:solidFill>
                  <a:schemeClr val="tx2"/>
                </a:solidFill>
              </a:rPr>
              <a:t>Regime</a:t>
            </a:r>
          </a:p>
          <a:p>
            <a:endParaRPr lang="pt-PT" sz="2000" b="1" dirty="0">
              <a:solidFill>
                <a:schemeClr val="tx2"/>
              </a:solidFill>
            </a:endParaRPr>
          </a:p>
          <a:p>
            <a:r>
              <a:rPr lang="pt-PT" dirty="0"/>
              <a:t>A lei da EAI </a:t>
            </a:r>
            <a:r>
              <a:rPr lang="pt-PT" dirty="0" smtClean="0"/>
              <a:t>define:</a:t>
            </a:r>
          </a:p>
          <a:p>
            <a:r>
              <a:rPr lang="pt-PT" dirty="0" smtClean="0"/>
              <a:t>Princípios de gestão – </a:t>
            </a:r>
            <a:r>
              <a:rPr lang="pt-PT" dirty="0" err="1" smtClean="0"/>
              <a:t>art</a:t>
            </a:r>
            <a:r>
              <a:rPr lang="pt-PT" dirty="0" smtClean="0"/>
              <a:t>. 4.º</a:t>
            </a:r>
          </a:p>
          <a:p>
            <a:r>
              <a:rPr lang="pt-PT" dirty="0" smtClean="0"/>
              <a:t>Regime jurídico aplicável  - </a:t>
            </a:r>
            <a:r>
              <a:rPr lang="pt-PT" dirty="0" err="1" smtClean="0"/>
              <a:t>art</a:t>
            </a:r>
            <a:r>
              <a:rPr lang="pt-PT" dirty="0" smtClean="0"/>
              <a:t>. 5.º e seguintes</a:t>
            </a:r>
          </a:p>
          <a:p>
            <a:endParaRPr lang="pt-PT" dirty="0" smtClean="0"/>
          </a:p>
          <a:p>
            <a:r>
              <a:rPr lang="pt-PT" i="1" u="sng" dirty="0" smtClean="0"/>
              <a:t>Linhas de funcionamento e atuação </a:t>
            </a:r>
            <a:endParaRPr lang="pt-PT" i="1" u="sng" dirty="0"/>
          </a:p>
          <a:p>
            <a:pPr>
              <a:lnSpc>
                <a:spcPct val="150000"/>
              </a:lnSpc>
            </a:pPr>
            <a:r>
              <a:rPr lang="pt-PT" dirty="0" smtClean="0"/>
              <a:t>Composição de designação do Conselho de Administração</a:t>
            </a:r>
          </a:p>
          <a:p>
            <a:pPr>
              <a:lnSpc>
                <a:spcPct val="150000"/>
              </a:lnSpc>
            </a:pPr>
            <a:r>
              <a:rPr lang="pt-PT" dirty="0" smtClean="0"/>
              <a:t>Dever de reserva</a:t>
            </a:r>
          </a:p>
          <a:p>
            <a:pPr>
              <a:lnSpc>
                <a:spcPct val="150000"/>
              </a:lnSpc>
            </a:pPr>
            <a:r>
              <a:rPr lang="pt-PT" dirty="0" smtClean="0"/>
              <a:t>Incompatibilidades e impedimentos </a:t>
            </a:r>
          </a:p>
          <a:p>
            <a:pPr>
              <a:lnSpc>
                <a:spcPct val="150000"/>
              </a:lnSpc>
            </a:pPr>
            <a:r>
              <a:rPr lang="pt-PT" dirty="0"/>
              <a:t>Duração e cessação do mandato</a:t>
            </a:r>
          </a:p>
          <a:p>
            <a:pPr>
              <a:lnSpc>
                <a:spcPct val="150000"/>
              </a:lnSpc>
            </a:pPr>
            <a:r>
              <a:rPr lang="en-GB" dirty="0" err="1"/>
              <a:t>Poderes</a:t>
            </a:r>
            <a:r>
              <a:rPr lang="en-GB" dirty="0"/>
              <a:t> e </a:t>
            </a:r>
            <a:r>
              <a:rPr lang="en-GB" dirty="0" err="1" smtClean="0"/>
              <a:t>procedimentos</a:t>
            </a:r>
            <a:endParaRPr lang="en-GB" dirty="0" smtClean="0"/>
          </a:p>
          <a:p>
            <a:pPr>
              <a:lnSpc>
                <a:spcPct val="150000"/>
              </a:lnSpc>
            </a:pPr>
            <a:r>
              <a:rPr lang="en-GB" dirty="0" err="1"/>
              <a:t>Independência</a:t>
            </a:r>
            <a:r>
              <a:rPr lang="en-GB" dirty="0"/>
              <a:t>, </a:t>
            </a:r>
            <a:r>
              <a:rPr lang="en-GB" dirty="0" err="1"/>
              <a:t>responsabilidade</a:t>
            </a:r>
            <a:r>
              <a:rPr lang="en-GB" dirty="0"/>
              <a:t>, </a:t>
            </a:r>
            <a:r>
              <a:rPr lang="en-GB" dirty="0" err="1" smtClean="0"/>
              <a:t>transparência</a:t>
            </a:r>
            <a:r>
              <a:rPr lang="en-GB" dirty="0" smtClean="0"/>
              <a:t> e </a:t>
            </a:r>
            <a:r>
              <a:rPr lang="en-GB" dirty="0" err="1"/>
              <a:t>proteção</a:t>
            </a:r>
            <a:r>
              <a:rPr lang="en-GB" dirty="0"/>
              <a:t> do </a:t>
            </a:r>
            <a:r>
              <a:rPr lang="en-GB" dirty="0" err="1"/>
              <a:t>consumidor</a:t>
            </a:r>
            <a:endParaRPr lang="pt-PT" dirty="0"/>
          </a:p>
          <a:p>
            <a:pPr>
              <a:lnSpc>
                <a:spcPct val="150000"/>
              </a:lnSpc>
            </a:pPr>
            <a:r>
              <a:rPr lang="pt-P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14162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683568" y="692696"/>
            <a:ext cx="770485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 smtClean="0">
                <a:solidFill>
                  <a:schemeClr val="tx2"/>
                </a:solidFill>
              </a:rPr>
              <a:t>Caso prático</a:t>
            </a:r>
          </a:p>
          <a:p>
            <a:endParaRPr lang="pt-PT" sz="2000" b="1" dirty="0">
              <a:solidFill>
                <a:schemeClr val="tx2"/>
              </a:solidFill>
            </a:endParaRPr>
          </a:p>
          <a:p>
            <a:endParaRPr lang="pt-PT" sz="2000" b="1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t-PT" dirty="0" smtClean="0"/>
              <a:t>Analisar as incompatibilidades e impedimentos de </a:t>
            </a:r>
            <a:r>
              <a:rPr lang="pt-PT" dirty="0" smtClean="0"/>
              <a:t>uma entidades reguladoras à escolha</a:t>
            </a:r>
            <a:endParaRPr lang="pt-PT" dirty="0"/>
          </a:p>
          <a:p>
            <a:endParaRPr lang="pt-PT" sz="2000" b="1" dirty="0" smtClean="0">
              <a:solidFill>
                <a:schemeClr val="tx2"/>
              </a:solidFill>
            </a:endParaRPr>
          </a:p>
          <a:p>
            <a:endParaRPr lang="pt-PT" sz="2000" b="1" dirty="0">
              <a:solidFill>
                <a:schemeClr val="tx2"/>
              </a:solidFill>
            </a:endParaRPr>
          </a:p>
          <a:p>
            <a:endParaRPr lang="pt-PT" sz="2000" b="1" dirty="0" smtClean="0">
              <a:solidFill>
                <a:schemeClr val="tx2"/>
              </a:solidFill>
            </a:endParaRPr>
          </a:p>
          <a:p>
            <a:endParaRPr lang="pt-PT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4162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683568" y="692696"/>
            <a:ext cx="19550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Enquadramento </a:t>
            </a:r>
            <a:endParaRPr kumimoji="0" lang="pt-PT" sz="20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323528" y="1052736"/>
            <a:ext cx="85942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1600" dirty="0" smtClean="0">
                <a:solidFill>
                  <a:prstClr val="black"/>
                </a:solidFill>
              </a:rPr>
              <a:t>Condições para a assistência financeira a Portugal* ficou condicionada a </a:t>
            </a:r>
            <a:r>
              <a:rPr lang="pt-PT" sz="1600" dirty="0">
                <a:solidFill>
                  <a:prstClr val="black"/>
                </a:solidFill>
              </a:rPr>
              <a:t>Memorando de Entendimento sobre as Condicionalidades de Política Económica – 17 de maio de 2011 - (</a:t>
            </a:r>
            <a:r>
              <a:rPr lang="pt-PT" sz="1600" i="1" dirty="0">
                <a:solidFill>
                  <a:prstClr val="black"/>
                </a:solidFill>
              </a:rPr>
              <a:t>Memorandum </a:t>
            </a:r>
            <a:r>
              <a:rPr lang="pt-PT" sz="1600" i="1" dirty="0" err="1" smtClean="0">
                <a:solidFill>
                  <a:prstClr val="black"/>
                </a:solidFill>
              </a:rPr>
              <a:t>of</a:t>
            </a:r>
            <a:r>
              <a:rPr lang="pt-PT" sz="1600" i="1" dirty="0" smtClean="0">
                <a:solidFill>
                  <a:prstClr val="black"/>
                </a:solidFill>
              </a:rPr>
              <a:t> </a:t>
            </a:r>
            <a:r>
              <a:rPr lang="pt-PT" sz="1600" i="1" dirty="0" err="1" smtClean="0">
                <a:solidFill>
                  <a:prstClr val="black"/>
                </a:solidFill>
              </a:rPr>
              <a:t>Understanding</a:t>
            </a:r>
            <a:r>
              <a:rPr lang="pt-PT" sz="1600" i="1" dirty="0" smtClean="0">
                <a:solidFill>
                  <a:prstClr val="black"/>
                </a:solidFill>
              </a:rPr>
              <a:t> </a:t>
            </a:r>
            <a:r>
              <a:rPr lang="pt-PT" sz="1600" i="1" dirty="0">
                <a:solidFill>
                  <a:prstClr val="black"/>
                </a:solidFill>
              </a:rPr>
              <a:t>– </a:t>
            </a:r>
            <a:r>
              <a:rPr lang="pt-PT" sz="1600" i="1" dirty="0" err="1">
                <a:solidFill>
                  <a:prstClr val="black"/>
                </a:solidFill>
              </a:rPr>
              <a:t>M</a:t>
            </a:r>
            <a:r>
              <a:rPr lang="pt-PT" sz="1600" dirty="0" err="1">
                <a:solidFill>
                  <a:prstClr val="black"/>
                </a:solidFill>
              </a:rPr>
              <a:t>oU</a:t>
            </a:r>
            <a:r>
              <a:rPr lang="pt-PT" sz="1600" dirty="0">
                <a:solidFill>
                  <a:prstClr val="black"/>
                </a:solidFill>
              </a:rPr>
              <a:t>) e do Contrato de </a:t>
            </a:r>
            <a:r>
              <a:rPr lang="pt-PT" sz="1600" dirty="0" smtClean="0">
                <a:solidFill>
                  <a:prstClr val="black"/>
                </a:solidFill>
              </a:rPr>
              <a:t>Financiamento.</a:t>
            </a:r>
          </a:p>
          <a:p>
            <a:pPr>
              <a:lnSpc>
                <a:spcPct val="150000"/>
              </a:lnSpc>
            </a:pPr>
            <a:r>
              <a:rPr lang="pt-PT" sz="1600" dirty="0">
                <a:solidFill>
                  <a:prstClr val="black"/>
                </a:solidFill>
              </a:rPr>
              <a:t>Antes da assinatura </a:t>
            </a:r>
            <a:r>
              <a:rPr lang="pt-PT" sz="1600" dirty="0" smtClean="0">
                <a:solidFill>
                  <a:prstClr val="black"/>
                </a:solidFill>
              </a:rPr>
              <a:t>do </a:t>
            </a:r>
            <a:r>
              <a:rPr lang="pt-PT" sz="1600" dirty="0" err="1">
                <a:solidFill>
                  <a:prstClr val="black"/>
                </a:solidFill>
              </a:rPr>
              <a:t>MoU</a:t>
            </a:r>
            <a:r>
              <a:rPr lang="pt-PT" sz="1600" dirty="0">
                <a:solidFill>
                  <a:prstClr val="black"/>
                </a:solidFill>
              </a:rPr>
              <a:t>, </a:t>
            </a:r>
            <a:r>
              <a:rPr lang="pt-PT" sz="1600" dirty="0" smtClean="0">
                <a:solidFill>
                  <a:prstClr val="black"/>
                </a:solidFill>
              </a:rPr>
              <a:t>Portugal cumpriu </a:t>
            </a:r>
            <a:r>
              <a:rPr lang="pt-PT" sz="1600" dirty="0">
                <a:solidFill>
                  <a:prstClr val="black"/>
                </a:solidFill>
              </a:rPr>
              <a:t>as </a:t>
            </a:r>
            <a:r>
              <a:rPr lang="pt-PT" sz="1600" dirty="0" smtClean="0">
                <a:solidFill>
                  <a:prstClr val="black"/>
                </a:solidFill>
              </a:rPr>
              <a:t>ações </a:t>
            </a:r>
            <a:r>
              <a:rPr lang="pt-PT" sz="1600" dirty="0">
                <a:solidFill>
                  <a:prstClr val="black"/>
                </a:solidFill>
              </a:rPr>
              <a:t>prévias (</a:t>
            </a:r>
            <a:r>
              <a:rPr lang="pt-PT" sz="1600" i="1" dirty="0">
                <a:solidFill>
                  <a:prstClr val="black"/>
                </a:solidFill>
              </a:rPr>
              <a:t>prior </a:t>
            </a:r>
            <a:r>
              <a:rPr lang="pt-PT" sz="1600" i="1" dirty="0" err="1">
                <a:solidFill>
                  <a:prstClr val="black"/>
                </a:solidFill>
              </a:rPr>
              <a:t>actions</a:t>
            </a:r>
            <a:r>
              <a:rPr lang="pt-PT" sz="1600" dirty="0">
                <a:solidFill>
                  <a:prstClr val="black"/>
                </a:solidFill>
              </a:rPr>
              <a:t>) fixadas no Memorando de Políticas Económicas </a:t>
            </a:r>
            <a:r>
              <a:rPr lang="pt-PT" sz="1600" dirty="0" smtClean="0">
                <a:solidFill>
                  <a:prstClr val="black"/>
                </a:solidFill>
              </a:rPr>
              <a:t>e Financeiras </a:t>
            </a:r>
            <a:r>
              <a:rPr lang="pt-PT" sz="1600" dirty="0">
                <a:solidFill>
                  <a:prstClr val="black"/>
                </a:solidFill>
              </a:rPr>
              <a:t>(</a:t>
            </a:r>
            <a:r>
              <a:rPr lang="pt-PT" sz="1600" i="1" dirty="0">
                <a:solidFill>
                  <a:prstClr val="black"/>
                </a:solidFill>
              </a:rPr>
              <a:t>Memorandum </a:t>
            </a:r>
            <a:r>
              <a:rPr lang="pt-PT" sz="1600" i="1" dirty="0" err="1">
                <a:solidFill>
                  <a:prstClr val="black"/>
                </a:solidFill>
              </a:rPr>
              <a:t>of</a:t>
            </a:r>
            <a:r>
              <a:rPr lang="pt-PT" sz="1600" i="1" dirty="0">
                <a:solidFill>
                  <a:prstClr val="black"/>
                </a:solidFill>
              </a:rPr>
              <a:t> </a:t>
            </a:r>
            <a:r>
              <a:rPr lang="pt-PT" sz="1600" i="1" dirty="0" err="1">
                <a:solidFill>
                  <a:prstClr val="black"/>
                </a:solidFill>
              </a:rPr>
              <a:t>Economic</a:t>
            </a:r>
            <a:r>
              <a:rPr lang="pt-PT" sz="1600" i="1" dirty="0">
                <a:solidFill>
                  <a:prstClr val="black"/>
                </a:solidFill>
              </a:rPr>
              <a:t> </a:t>
            </a:r>
            <a:r>
              <a:rPr lang="pt-PT" sz="1600" i="1" dirty="0" err="1">
                <a:solidFill>
                  <a:prstClr val="black"/>
                </a:solidFill>
              </a:rPr>
              <a:t>and</a:t>
            </a:r>
            <a:r>
              <a:rPr lang="pt-PT" sz="1600" i="1" dirty="0">
                <a:solidFill>
                  <a:prstClr val="black"/>
                </a:solidFill>
              </a:rPr>
              <a:t> Financial Policies – MEFP</a:t>
            </a:r>
            <a:r>
              <a:rPr lang="pt-PT" sz="1600" dirty="0">
                <a:solidFill>
                  <a:prstClr val="black"/>
                </a:solidFill>
              </a:rPr>
              <a:t>), que estão também </a:t>
            </a:r>
            <a:r>
              <a:rPr lang="pt-PT" sz="1600" dirty="0" smtClean="0">
                <a:solidFill>
                  <a:prstClr val="black"/>
                </a:solidFill>
              </a:rPr>
              <a:t>incluídas no </a:t>
            </a:r>
            <a:r>
              <a:rPr lang="pt-PT" sz="1600" dirty="0" err="1">
                <a:solidFill>
                  <a:prstClr val="black"/>
                </a:solidFill>
              </a:rPr>
              <a:t>MoU</a:t>
            </a:r>
            <a:r>
              <a:rPr lang="pt-PT" sz="1600" dirty="0" smtClean="0">
                <a:solidFill>
                  <a:prstClr val="black"/>
                </a:solidFill>
              </a:rPr>
              <a:t>.</a:t>
            </a:r>
            <a:endParaRPr kumimoji="0" lang="pt-PT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75320" y="3789040"/>
            <a:ext cx="86283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dirty="0" smtClean="0"/>
              <a:t>* Em </a:t>
            </a:r>
            <a:r>
              <a:rPr lang="pt-PT" sz="1600" dirty="0"/>
              <a:t>8 de Abril de 2011, os Ministros do </a:t>
            </a:r>
            <a:r>
              <a:rPr lang="pt-PT" sz="1600" dirty="0" err="1"/>
              <a:t>Eurogrupo</a:t>
            </a:r>
            <a:r>
              <a:rPr lang="pt-PT" sz="1600" dirty="0"/>
              <a:t> e do ECOFIN emitiram uma declaração esclarecendo que </a:t>
            </a:r>
            <a:r>
              <a:rPr lang="pt-PT" sz="1600" dirty="0" smtClean="0"/>
              <a:t>o apoio </a:t>
            </a:r>
            <a:r>
              <a:rPr lang="pt-PT" sz="1600" dirty="0"/>
              <a:t>financeiro da UE (mecanismo europeu de estabilização financeira – </a:t>
            </a:r>
            <a:r>
              <a:rPr lang="pt-PT" sz="1600" i="1" dirty="0" err="1"/>
              <a:t>european</a:t>
            </a:r>
            <a:r>
              <a:rPr lang="pt-PT" sz="1600" i="1" dirty="0"/>
              <a:t> financial </a:t>
            </a:r>
            <a:r>
              <a:rPr lang="pt-PT" sz="1600" i="1" dirty="0" err="1" smtClean="0"/>
              <a:t>stabilisation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mechanism</a:t>
            </a:r>
            <a:r>
              <a:rPr lang="pt-PT" sz="1600" i="1" dirty="0" smtClean="0"/>
              <a:t> </a:t>
            </a:r>
            <a:r>
              <a:rPr lang="pt-PT" sz="1600" dirty="0"/>
              <a:t>— EFSM) e da zona euro (facilidade europeia de estabilidade financeira - </a:t>
            </a:r>
            <a:r>
              <a:rPr lang="pt-PT" sz="1600" i="1" dirty="0" err="1"/>
              <a:t>european</a:t>
            </a:r>
            <a:r>
              <a:rPr lang="pt-PT" sz="1600" i="1" dirty="0"/>
              <a:t> </a:t>
            </a:r>
            <a:r>
              <a:rPr lang="pt-PT" sz="1600" i="1" dirty="0" smtClean="0"/>
              <a:t>financial </a:t>
            </a:r>
            <a:r>
              <a:rPr lang="pt-PT" sz="1600" i="1" dirty="0" err="1" smtClean="0"/>
              <a:t>stability</a:t>
            </a:r>
            <a:r>
              <a:rPr lang="pt-PT" sz="1600" i="1" dirty="0" smtClean="0"/>
              <a:t> </a:t>
            </a:r>
            <a:r>
              <a:rPr lang="pt-PT" sz="1600" i="1" dirty="0" err="1"/>
              <a:t>facility</a:t>
            </a:r>
            <a:r>
              <a:rPr lang="pt-PT" sz="1600" i="1" dirty="0"/>
              <a:t> </a:t>
            </a:r>
            <a:r>
              <a:rPr lang="pt-PT" sz="1600" dirty="0"/>
              <a:t>— EFSF) seria providenciado na base de um programa político apoiado num </a:t>
            </a:r>
            <a:r>
              <a:rPr lang="pt-PT" sz="1600" dirty="0" smtClean="0"/>
              <a:t>condicionalismo rigoroso </a:t>
            </a:r>
            <a:r>
              <a:rPr lang="pt-PT" sz="1600" dirty="0"/>
              <a:t>e negociado com as </a:t>
            </a:r>
            <a:r>
              <a:rPr lang="pt-PT" sz="1600" dirty="0" smtClean="0"/>
              <a:t> autoridades </a:t>
            </a:r>
            <a:r>
              <a:rPr lang="pt-PT" sz="1600" dirty="0"/>
              <a:t>portuguesas, envolvendo devidamente os principais partidos </a:t>
            </a:r>
            <a:r>
              <a:rPr lang="pt-PT" sz="1600" dirty="0" smtClean="0"/>
              <a:t>políticos, pela </a:t>
            </a:r>
            <a:r>
              <a:rPr lang="pt-PT" sz="1600" dirty="0"/>
              <a:t>Comissão Europeia em conjunto com o BCE e com o FMI. Para além do apoio da União Europeia via EFSM, os empréstimos do EFSF irão também contribuir para a assistência financeira. O Contrato </a:t>
            </a:r>
            <a:r>
              <a:rPr lang="pt-PT" sz="1600" dirty="0" smtClean="0"/>
              <a:t>de Empréstimo </a:t>
            </a:r>
            <a:r>
              <a:rPr lang="pt-PT" sz="1600" dirty="0"/>
              <a:t>da contribuição do EFSF irá especificar que os seus desembolsos estão sujeitos ao cumprimento </a:t>
            </a:r>
            <a:r>
              <a:rPr lang="pt-PT" sz="1600" dirty="0" smtClean="0"/>
              <a:t>das condições </a:t>
            </a:r>
            <a:r>
              <a:rPr lang="pt-PT" sz="1600" dirty="0"/>
              <a:t>deste Memorando.</a:t>
            </a:r>
          </a:p>
        </p:txBody>
      </p:sp>
    </p:spTree>
    <p:extLst>
      <p:ext uri="{BB962C8B-B14F-4D97-AF65-F5344CB8AC3E}">
        <p14:creationId xmlns:p14="http://schemas.microsoft.com/office/powerpoint/2010/main" val="19150519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683568" y="692696"/>
            <a:ext cx="19550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Enquadramento </a:t>
            </a:r>
            <a:endParaRPr kumimoji="0" lang="pt-PT" sz="20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23528" y="1340768"/>
            <a:ext cx="862833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0" lang="pt-PT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Ministros </a:t>
            </a:r>
            <a:r>
              <a:rPr kumimoji="0" lang="pt-P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 </a:t>
            </a:r>
            <a:r>
              <a:rPr kumimoji="0" lang="pt-PT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Eurogrupo</a:t>
            </a:r>
            <a:r>
              <a:rPr kumimoji="0" lang="pt-PT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pt-PT" sz="1600" dirty="0">
                <a:solidFill>
                  <a:prstClr val="black"/>
                </a:solidFill>
                <a:latin typeface="Calibri"/>
              </a:rPr>
              <a:t>- O </a:t>
            </a:r>
            <a:r>
              <a:rPr lang="pt-PT" sz="1600" dirty="0" err="1">
                <a:solidFill>
                  <a:prstClr val="black"/>
                </a:solidFill>
                <a:latin typeface="Calibri"/>
              </a:rPr>
              <a:t>Eurogrupo</a:t>
            </a:r>
            <a:r>
              <a:rPr lang="pt-PT" sz="1600" dirty="0">
                <a:solidFill>
                  <a:prstClr val="black"/>
                </a:solidFill>
                <a:latin typeface="Calibri"/>
              </a:rPr>
              <a:t> é um órgão informal em que os ministros dos Estados-Membros pertencentes à área do euro debatem assuntos relacionados com as responsabilidades que partilham no que diz respeito ao euro.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PT" sz="1600" dirty="0" smtClean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pt-PT" sz="1600" dirty="0" smtClean="0">
                <a:solidFill>
                  <a:prstClr val="black"/>
                </a:solidFill>
                <a:latin typeface="Calibri"/>
              </a:rPr>
              <a:t>Países que usam </a:t>
            </a:r>
            <a:r>
              <a:rPr lang="pt-PT" sz="1600" dirty="0">
                <a:solidFill>
                  <a:prstClr val="black"/>
                </a:solidFill>
              </a:rPr>
              <a:t>o Euro </a:t>
            </a:r>
            <a:r>
              <a:rPr lang="pt-PT" sz="1600" dirty="0" smtClean="0">
                <a:solidFill>
                  <a:prstClr val="black"/>
                </a:solidFill>
              </a:rPr>
              <a:t>– Áustria, Bélgica, Chipre, Estónia, Finlândia, França, Alemanha, Grécia, Irlanda, Itália, Letónia, Lituânia, Luxemburgo, Malta, Países Baixos, Portugal, Eslováquia, Eslovénia, </a:t>
            </a:r>
            <a:r>
              <a:rPr lang="pt-PT" sz="1600" dirty="0" smtClean="0">
                <a:solidFill>
                  <a:prstClr val="black"/>
                </a:solidFill>
              </a:rPr>
              <a:t>Espanha, Croácia</a:t>
            </a:r>
            <a:endParaRPr lang="pt-PT" sz="1600" dirty="0">
              <a:solidFill>
                <a:prstClr val="black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/>
            <a:r>
              <a:rPr kumimoji="0" lang="pt-PT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ECOFIN - </a:t>
            </a:r>
            <a:r>
              <a:rPr lang="pt-PT" sz="1600" dirty="0">
                <a:solidFill>
                  <a:prstClr val="black"/>
                </a:solidFill>
                <a:latin typeface="Calibri"/>
              </a:rPr>
              <a:t>O Conselho (Assuntos Económicos e Financeiros – ECOFIN) é responsável pela política da UE em três domínios principais: política económica, fiscalidade e regulamentação dos serviços financeiros</a:t>
            </a:r>
            <a:r>
              <a:rPr lang="pt-PT" sz="1600" dirty="0" smtClean="0">
                <a:solidFill>
                  <a:prstClr val="black"/>
                </a:solidFill>
                <a:latin typeface="Calibri"/>
              </a:rPr>
              <a:t>. </a:t>
            </a:r>
            <a:r>
              <a:rPr lang="pt-PT" dirty="0"/>
              <a:t>é constituído pelos ministros da Economia e das Finanças de todos os Estados-Membros. Participam também nas reuniões os comissários europeus competentes.</a:t>
            </a:r>
            <a:endParaRPr lang="pt-PT" sz="1600" dirty="0" smtClean="0">
              <a:solidFill>
                <a:prstClr val="black"/>
              </a:solidFill>
              <a:latin typeface="Calibri"/>
            </a:endParaRPr>
          </a:p>
          <a:p>
            <a:pPr lvl="0"/>
            <a:endParaRPr kumimoji="0" lang="pt-P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/>
            <a:r>
              <a:rPr lang="pt-PT" sz="1600" dirty="0" smtClean="0">
                <a:solidFill>
                  <a:prstClr val="black"/>
                </a:solidFill>
                <a:latin typeface="Calibri"/>
              </a:rPr>
              <a:t>Troika - </a:t>
            </a:r>
            <a:r>
              <a:rPr kumimoji="0" lang="pt-PT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Comissão Europeia;</a:t>
            </a:r>
            <a:r>
              <a:rPr kumimoji="0" lang="pt-PT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PT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BCE;</a:t>
            </a:r>
            <a:r>
              <a:rPr kumimoji="0" lang="pt-PT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PT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FMI</a:t>
            </a:r>
            <a:r>
              <a:rPr kumimoji="0" lang="pt-P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</p:txBody>
      </p:sp>
      <p:sp>
        <p:nvSpPr>
          <p:cNvPr id="3" name="Retângulo 2"/>
          <p:cNvSpPr/>
          <p:nvPr/>
        </p:nvSpPr>
        <p:spPr>
          <a:xfrm>
            <a:off x="8935389" y="68054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dirty="0" smtClean="0"/>
              <a:t>Croácia</a:t>
            </a:r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792831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683568" y="692696"/>
            <a:ext cx="19550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1F497D"/>
                </a:solidFill>
              </a:rPr>
              <a:t>Enquadramento </a:t>
            </a:r>
            <a:endParaRPr lang="pt-PT" sz="2000" b="1" dirty="0">
              <a:solidFill>
                <a:srgbClr val="1F497D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370280" y="1340768"/>
            <a:ext cx="859420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dirty="0" smtClean="0">
                <a:solidFill>
                  <a:prstClr val="black"/>
                </a:solidFill>
              </a:rPr>
              <a:t>Memorando de Entendimento sobre as Condicionalidades de Política Económica – maio de 2011</a:t>
            </a:r>
          </a:p>
          <a:p>
            <a:endParaRPr lang="pt-PT" sz="1400" dirty="0" smtClean="0">
              <a:solidFill>
                <a:prstClr val="black"/>
              </a:solidFill>
            </a:endParaRPr>
          </a:p>
          <a:p>
            <a:r>
              <a:rPr lang="pt-PT" sz="1400" dirty="0" smtClean="0">
                <a:solidFill>
                  <a:prstClr val="black"/>
                </a:solidFill>
              </a:rPr>
              <a:t>Referencias a entidades reguladoras </a:t>
            </a:r>
            <a:endParaRPr lang="pt-PT" sz="1400" dirty="0">
              <a:solidFill>
                <a:prstClr val="black"/>
              </a:solidFill>
            </a:endParaRPr>
          </a:p>
          <a:p>
            <a:endParaRPr lang="pt-PT" sz="1400" dirty="0" smtClean="0">
              <a:solidFill>
                <a:prstClr val="black"/>
              </a:solidFill>
            </a:endParaRPr>
          </a:p>
          <a:p>
            <a:r>
              <a:rPr lang="pt-PT" sz="1200" dirty="0" smtClean="0">
                <a:solidFill>
                  <a:prstClr val="black"/>
                </a:solidFill>
              </a:rPr>
              <a:t> </a:t>
            </a:r>
            <a:r>
              <a:rPr lang="pt-PT" sz="1200" i="1" dirty="0"/>
              <a:t>Liberalização dos mercados de </a:t>
            </a:r>
            <a:r>
              <a:rPr lang="pt-PT" sz="1200" i="1" dirty="0" err="1"/>
              <a:t>electricidade</a:t>
            </a:r>
            <a:r>
              <a:rPr lang="pt-PT" sz="1200" i="1" dirty="0"/>
              <a:t> e gás</a:t>
            </a:r>
          </a:p>
          <a:p>
            <a:r>
              <a:rPr lang="pt-PT" sz="1200" dirty="0"/>
              <a:t>5.2. Transpor o Terceiro Pacote de Energia da União Europeia até </a:t>
            </a:r>
            <a:r>
              <a:rPr lang="pt-PT" sz="1200" b="1" dirty="0"/>
              <a:t>ao final de Junho de 2011</a:t>
            </a:r>
            <a:r>
              <a:rPr lang="pt-PT" sz="1200" dirty="0"/>
              <a:t>, o </a:t>
            </a:r>
            <a:r>
              <a:rPr lang="pt-PT" sz="1200" dirty="0" smtClean="0"/>
              <a:t>que garantirá </a:t>
            </a:r>
            <a:r>
              <a:rPr lang="pt-PT" sz="1200" dirty="0"/>
              <a:t>a independência da autoridade </a:t>
            </a:r>
            <a:r>
              <a:rPr lang="pt-PT" sz="1200" dirty="0">
                <a:solidFill>
                  <a:srgbClr val="FF0000"/>
                </a:solidFill>
              </a:rPr>
              <a:t>reguladora </a:t>
            </a:r>
            <a:r>
              <a:rPr lang="pt-PT" sz="1200" dirty="0"/>
              <a:t>nacional e todos os poderes previstos </a:t>
            </a:r>
            <a:r>
              <a:rPr lang="pt-PT" sz="1200" dirty="0" smtClean="0"/>
              <a:t>no pacote.</a:t>
            </a:r>
          </a:p>
          <a:p>
            <a:endParaRPr lang="pt-PT" sz="1200" dirty="0">
              <a:solidFill>
                <a:prstClr val="black"/>
              </a:solidFill>
            </a:endParaRPr>
          </a:p>
          <a:p>
            <a:r>
              <a:rPr lang="pt-PT" sz="1200" dirty="0">
                <a:solidFill>
                  <a:prstClr val="black"/>
                </a:solidFill>
              </a:rPr>
              <a:t>Telecomunicações e Serviços Postais</a:t>
            </a:r>
          </a:p>
          <a:p>
            <a:r>
              <a:rPr lang="pt-PT" sz="1200" dirty="0" err="1">
                <a:solidFill>
                  <a:prstClr val="black"/>
                </a:solidFill>
              </a:rPr>
              <a:t>Objectivos</a:t>
            </a:r>
            <a:endParaRPr lang="pt-PT" sz="1200" dirty="0">
              <a:solidFill>
                <a:prstClr val="black"/>
              </a:solidFill>
            </a:endParaRPr>
          </a:p>
          <a:p>
            <a:r>
              <a:rPr lang="pt-PT" sz="1200" dirty="0">
                <a:solidFill>
                  <a:prstClr val="black"/>
                </a:solidFill>
              </a:rPr>
              <a:t>Aumentar a concorrência no mercado, através da redução de barreiras à entrada; garantir o acesso </a:t>
            </a:r>
            <a:r>
              <a:rPr lang="pt-PT" sz="1200" dirty="0" smtClean="0">
                <a:solidFill>
                  <a:prstClr val="black"/>
                </a:solidFill>
              </a:rPr>
              <a:t>à rede</a:t>
            </a:r>
            <a:r>
              <a:rPr lang="pt-PT" sz="1200" dirty="0">
                <a:solidFill>
                  <a:prstClr val="black"/>
                </a:solidFill>
              </a:rPr>
              <a:t>/ </a:t>
            </a:r>
            <a:r>
              <a:rPr lang="pt-PT" sz="1200" dirty="0" err="1">
                <a:solidFill>
                  <a:prstClr val="black"/>
                </a:solidFill>
              </a:rPr>
              <a:t>infra‐estrutura</a:t>
            </a:r>
            <a:r>
              <a:rPr lang="pt-PT" sz="1200" dirty="0">
                <a:solidFill>
                  <a:prstClr val="black"/>
                </a:solidFill>
              </a:rPr>
              <a:t>; reforçar os poderes da Autoridade </a:t>
            </a:r>
            <a:r>
              <a:rPr lang="pt-PT" sz="1200" dirty="0">
                <a:solidFill>
                  <a:srgbClr val="FF0000"/>
                </a:solidFill>
              </a:rPr>
              <a:t>Reguladora</a:t>
            </a:r>
            <a:r>
              <a:rPr lang="pt-PT" sz="1200" dirty="0">
                <a:solidFill>
                  <a:prstClr val="black"/>
                </a:solidFill>
              </a:rPr>
              <a:t> Nacional</a:t>
            </a:r>
            <a:r>
              <a:rPr lang="pt-PT" sz="1200" dirty="0" smtClean="0">
                <a:solidFill>
                  <a:prstClr val="black"/>
                </a:solidFill>
              </a:rPr>
              <a:t>.</a:t>
            </a:r>
          </a:p>
          <a:p>
            <a:r>
              <a:rPr lang="pt-PT" sz="1200" dirty="0">
                <a:solidFill>
                  <a:prstClr val="black"/>
                </a:solidFill>
              </a:rPr>
              <a:t>Telecomunicações</a:t>
            </a:r>
          </a:p>
          <a:p>
            <a:r>
              <a:rPr lang="pt-PT" sz="1200" dirty="0">
                <a:solidFill>
                  <a:prstClr val="black"/>
                </a:solidFill>
              </a:rPr>
              <a:t>O Governo irá:</a:t>
            </a:r>
          </a:p>
          <a:p>
            <a:r>
              <a:rPr lang="pt-PT" sz="1200" dirty="0">
                <a:solidFill>
                  <a:prstClr val="black"/>
                </a:solidFill>
              </a:rPr>
              <a:t>5.16. Assegurar uma concorrência mais </a:t>
            </a:r>
            <a:r>
              <a:rPr lang="pt-PT" sz="1200" dirty="0" err="1">
                <a:solidFill>
                  <a:prstClr val="black"/>
                </a:solidFill>
              </a:rPr>
              <a:t>efectiva</a:t>
            </a:r>
            <a:r>
              <a:rPr lang="pt-PT" sz="1200" dirty="0">
                <a:solidFill>
                  <a:prstClr val="black"/>
                </a:solidFill>
              </a:rPr>
              <a:t> no sector, transpondo a nova </a:t>
            </a:r>
            <a:r>
              <a:rPr lang="pt-PT" sz="1200" dirty="0" err="1">
                <a:solidFill>
                  <a:prstClr val="black"/>
                </a:solidFill>
              </a:rPr>
              <a:t>directiva</a:t>
            </a:r>
            <a:r>
              <a:rPr lang="pt-PT" sz="1200" dirty="0">
                <a:solidFill>
                  <a:prstClr val="black"/>
                </a:solidFill>
              </a:rPr>
              <a:t> relativa </a:t>
            </a:r>
            <a:r>
              <a:rPr lang="pt-PT" sz="1200" dirty="0" smtClean="0">
                <a:solidFill>
                  <a:prstClr val="black"/>
                </a:solidFill>
              </a:rPr>
              <a:t>ao enquadramento </a:t>
            </a:r>
            <a:r>
              <a:rPr lang="pt-PT" sz="1200" dirty="0">
                <a:solidFill>
                  <a:prstClr val="black"/>
                </a:solidFill>
              </a:rPr>
              <a:t>regulamentar das comunicações </a:t>
            </a:r>
            <a:r>
              <a:rPr lang="pt-PT" sz="1200" dirty="0" err="1">
                <a:solidFill>
                  <a:prstClr val="black"/>
                </a:solidFill>
              </a:rPr>
              <a:t>electrónicas</a:t>
            </a:r>
            <a:r>
              <a:rPr lang="pt-PT" sz="1200" dirty="0">
                <a:solidFill>
                  <a:prstClr val="black"/>
                </a:solidFill>
              </a:rPr>
              <a:t> na UE (</a:t>
            </a:r>
            <a:r>
              <a:rPr lang="pt-PT" sz="1200" dirty="0" err="1">
                <a:solidFill>
                  <a:prstClr val="black"/>
                </a:solidFill>
              </a:rPr>
              <a:t>Directiva</a:t>
            </a:r>
            <a:r>
              <a:rPr lang="pt-PT" sz="1200" dirty="0">
                <a:solidFill>
                  <a:prstClr val="black"/>
                </a:solidFill>
              </a:rPr>
              <a:t> de </a:t>
            </a:r>
            <a:r>
              <a:rPr lang="pt-PT" sz="1200" dirty="0" smtClean="0">
                <a:solidFill>
                  <a:prstClr val="black"/>
                </a:solidFill>
              </a:rPr>
              <a:t>Melhor Regulação</a:t>
            </a:r>
            <a:r>
              <a:rPr lang="pt-PT" sz="1200" dirty="0">
                <a:solidFill>
                  <a:prstClr val="black"/>
                </a:solidFill>
              </a:rPr>
              <a:t>), que aumentará (entre outros) a independência da </a:t>
            </a:r>
            <a:r>
              <a:rPr lang="pt-PT" sz="1200" dirty="0">
                <a:solidFill>
                  <a:srgbClr val="FF0000"/>
                </a:solidFill>
              </a:rPr>
              <a:t>Autoridade Reguladora Nacional</a:t>
            </a:r>
            <a:r>
              <a:rPr lang="pt-PT" sz="1200" dirty="0">
                <a:solidFill>
                  <a:prstClr val="black"/>
                </a:solidFill>
              </a:rPr>
              <a:t>. [</a:t>
            </a:r>
            <a:r>
              <a:rPr lang="pt-PT" sz="1200" dirty="0" smtClean="0">
                <a:solidFill>
                  <a:prstClr val="black"/>
                </a:solidFill>
              </a:rPr>
              <a:t>T2‐ 2011]</a:t>
            </a:r>
          </a:p>
          <a:p>
            <a:endParaRPr lang="pt-PT" sz="1200" dirty="0">
              <a:solidFill>
                <a:prstClr val="black"/>
              </a:solidFill>
            </a:endParaRPr>
          </a:p>
          <a:p>
            <a:r>
              <a:rPr lang="pt-PT" sz="1200" dirty="0">
                <a:solidFill>
                  <a:prstClr val="black"/>
                </a:solidFill>
              </a:rPr>
              <a:t>Serviços Postais</a:t>
            </a:r>
          </a:p>
          <a:p>
            <a:r>
              <a:rPr lang="pt-PT" sz="1200" dirty="0">
                <a:solidFill>
                  <a:prstClr val="black"/>
                </a:solidFill>
              </a:rPr>
              <a:t>O Governo irá:</a:t>
            </a:r>
          </a:p>
          <a:p>
            <a:r>
              <a:rPr lang="pt-PT" sz="1200" dirty="0">
                <a:solidFill>
                  <a:prstClr val="black"/>
                </a:solidFill>
              </a:rPr>
              <a:t>5.20. Continuar a liberalização do sector postal com a </a:t>
            </a:r>
            <a:r>
              <a:rPr lang="pt-PT" sz="1200" dirty="0" err="1">
                <a:solidFill>
                  <a:prstClr val="black"/>
                </a:solidFill>
              </a:rPr>
              <a:t>trnsposição</a:t>
            </a:r>
            <a:r>
              <a:rPr lang="pt-PT" sz="1200" dirty="0">
                <a:solidFill>
                  <a:prstClr val="black"/>
                </a:solidFill>
              </a:rPr>
              <a:t> da Terceira </a:t>
            </a:r>
            <a:r>
              <a:rPr lang="pt-PT" sz="1200" dirty="0" err="1">
                <a:solidFill>
                  <a:prstClr val="black"/>
                </a:solidFill>
              </a:rPr>
              <a:t>Directiva</a:t>
            </a:r>
            <a:r>
              <a:rPr lang="pt-PT" sz="1200" dirty="0">
                <a:solidFill>
                  <a:prstClr val="black"/>
                </a:solidFill>
              </a:rPr>
              <a:t> </a:t>
            </a:r>
            <a:r>
              <a:rPr lang="pt-PT" sz="1200" dirty="0" smtClean="0">
                <a:solidFill>
                  <a:prstClr val="black"/>
                </a:solidFill>
              </a:rPr>
              <a:t>Postal, assegurando </a:t>
            </a:r>
            <a:r>
              <a:rPr lang="pt-PT" sz="1200" dirty="0">
                <a:solidFill>
                  <a:prstClr val="black"/>
                </a:solidFill>
              </a:rPr>
              <a:t>assim que os poderes e a independência da </a:t>
            </a:r>
            <a:r>
              <a:rPr lang="pt-PT" sz="1200" dirty="0">
                <a:solidFill>
                  <a:srgbClr val="FF0000"/>
                </a:solidFill>
              </a:rPr>
              <a:t>Autoridade Reguladora Nacional </a:t>
            </a:r>
            <a:r>
              <a:rPr lang="pt-PT" sz="1200" dirty="0" smtClean="0">
                <a:solidFill>
                  <a:prstClr val="black"/>
                </a:solidFill>
              </a:rPr>
              <a:t>são apropriados</a:t>
            </a:r>
            <a:r>
              <a:rPr lang="pt-PT" sz="1200" dirty="0">
                <a:solidFill>
                  <a:prstClr val="black"/>
                </a:solidFill>
              </a:rPr>
              <a:t>, tendo em conta o aumento das suas funções de controlo de preços e custos. [T3‐2011]</a:t>
            </a:r>
            <a:endParaRPr lang="en-GB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7383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683568" y="692696"/>
            <a:ext cx="19550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Enquadramento </a:t>
            </a:r>
            <a:endParaRPr kumimoji="0" lang="pt-PT" sz="20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370280" y="1340768"/>
            <a:ext cx="85942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Memorando de Entendimento sobre as Condicionalidades de Política Económica – maio de 2011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Referencias a entidades reguladoras </a:t>
            </a:r>
            <a:endParaRPr kumimoji="0" lang="pt-P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pt-PT" sz="1400" dirty="0">
                <a:solidFill>
                  <a:prstClr val="black"/>
                </a:solidFill>
                <a:latin typeface="Calibri"/>
              </a:rPr>
              <a:t>Sector ferroviário</a:t>
            </a:r>
          </a:p>
          <a:p>
            <a:r>
              <a:rPr lang="pt-PT" sz="1400" dirty="0">
                <a:solidFill>
                  <a:prstClr val="black"/>
                </a:solidFill>
                <a:latin typeface="Calibri"/>
              </a:rPr>
              <a:t>5.23. Transpor os Pacotes da UE para o sector ferroviário e em particular: [</a:t>
            </a:r>
            <a:r>
              <a:rPr lang="pt-PT" sz="1400" dirty="0" smtClean="0">
                <a:solidFill>
                  <a:prstClr val="black"/>
                </a:solidFill>
                <a:latin typeface="Calibri"/>
              </a:rPr>
              <a:t>T3‐2011] </a:t>
            </a:r>
          </a:p>
          <a:p>
            <a:pPr marL="400050" indent="-400050">
              <a:buAutoNum type="romanLcPeriod"/>
            </a:pPr>
            <a:r>
              <a:rPr lang="pt-PT" sz="1400" dirty="0" smtClean="0">
                <a:solidFill>
                  <a:prstClr val="black"/>
                </a:solidFill>
                <a:latin typeface="Calibri"/>
              </a:rPr>
              <a:t>Reforçar </a:t>
            </a:r>
            <a:r>
              <a:rPr lang="pt-PT" sz="1400" dirty="0">
                <a:solidFill>
                  <a:prstClr val="black"/>
                </a:solidFill>
                <a:latin typeface="Calibri"/>
              </a:rPr>
              <a:t>a independência da </a:t>
            </a:r>
            <a:r>
              <a:rPr lang="pt-PT" sz="1400" dirty="0">
                <a:solidFill>
                  <a:srgbClr val="FF0000"/>
                </a:solidFill>
                <a:latin typeface="Calibri"/>
              </a:rPr>
              <a:t>entidade reguladora </a:t>
            </a:r>
            <a:r>
              <a:rPr lang="pt-PT" sz="1400" dirty="0">
                <a:solidFill>
                  <a:prstClr val="black"/>
                </a:solidFill>
                <a:latin typeface="Calibri"/>
              </a:rPr>
              <a:t>dos caminhos‐de‐ferro, incluindo </a:t>
            </a:r>
            <a:r>
              <a:rPr lang="pt-PT" sz="1400" dirty="0" smtClean="0">
                <a:solidFill>
                  <a:prstClr val="black"/>
                </a:solidFill>
                <a:latin typeface="Calibri"/>
              </a:rPr>
              <a:t>o reforço </a:t>
            </a:r>
            <a:r>
              <a:rPr lang="pt-PT" sz="1400" dirty="0">
                <a:solidFill>
                  <a:prstClr val="black"/>
                </a:solidFill>
                <a:latin typeface="Calibri"/>
              </a:rPr>
              <a:t>da sua capacidade administrativa em termos de decisão, de poderes </a:t>
            </a:r>
            <a:r>
              <a:rPr lang="pt-PT" sz="1400" dirty="0" smtClean="0">
                <a:solidFill>
                  <a:prstClr val="black"/>
                </a:solidFill>
                <a:latin typeface="Calibri"/>
              </a:rPr>
              <a:t>de execução </a:t>
            </a:r>
            <a:r>
              <a:rPr lang="pt-PT" sz="1400" dirty="0">
                <a:solidFill>
                  <a:prstClr val="black"/>
                </a:solidFill>
                <a:latin typeface="Calibri"/>
              </a:rPr>
              <a:t>e de recursos humanos</a:t>
            </a:r>
            <a:r>
              <a:rPr lang="pt-PT" sz="1400" dirty="0" smtClean="0">
                <a:solidFill>
                  <a:prstClr val="black"/>
                </a:solidFill>
                <a:latin typeface="Calibri"/>
              </a:rPr>
              <a:t>;</a:t>
            </a:r>
          </a:p>
          <a:p>
            <a:pPr marL="400050" indent="-400050">
              <a:buAutoNum type="romanLcPeriod"/>
            </a:pPr>
            <a:r>
              <a:rPr lang="pt-PT" sz="1400" dirty="0" err="1">
                <a:solidFill>
                  <a:prstClr val="black"/>
                </a:solidFill>
              </a:rPr>
              <a:t>iv</a:t>
            </a:r>
            <a:r>
              <a:rPr lang="pt-PT" sz="1400" dirty="0">
                <a:solidFill>
                  <a:prstClr val="black"/>
                </a:solidFill>
              </a:rPr>
              <a:t>. Realizar uma racionalização da rede e criar incentivos </a:t>
            </a:r>
            <a:r>
              <a:rPr lang="pt-PT" sz="1400" dirty="0" err="1">
                <a:solidFill>
                  <a:prstClr val="black"/>
                </a:solidFill>
              </a:rPr>
              <a:t>efectivos</a:t>
            </a:r>
            <a:r>
              <a:rPr lang="pt-PT" sz="1400" dirty="0">
                <a:solidFill>
                  <a:prstClr val="black"/>
                </a:solidFill>
              </a:rPr>
              <a:t> no sentido de o </a:t>
            </a:r>
            <a:r>
              <a:rPr lang="pt-PT" sz="1400" dirty="0" smtClean="0">
                <a:solidFill>
                  <a:prstClr val="black"/>
                </a:solidFill>
              </a:rPr>
              <a:t>gestor da </a:t>
            </a:r>
            <a:r>
              <a:rPr lang="pt-PT" sz="1400" dirty="0" err="1">
                <a:solidFill>
                  <a:prstClr val="black"/>
                </a:solidFill>
              </a:rPr>
              <a:t>infra‐estrutura</a:t>
            </a:r>
            <a:r>
              <a:rPr lang="pt-PT" sz="1400" dirty="0">
                <a:solidFill>
                  <a:prstClr val="black"/>
                </a:solidFill>
              </a:rPr>
              <a:t> reduzir os seus custos, sendo atribuída à </a:t>
            </a:r>
            <a:r>
              <a:rPr lang="pt-PT" sz="1400" dirty="0">
                <a:solidFill>
                  <a:srgbClr val="FF0000"/>
                </a:solidFill>
              </a:rPr>
              <a:t>entidade reguladora </a:t>
            </a:r>
            <a:r>
              <a:rPr lang="pt-PT" sz="1400" dirty="0" smtClean="0">
                <a:solidFill>
                  <a:prstClr val="black"/>
                </a:solidFill>
              </a:rPr>
              <a:t>uma função </a:t>
            </a:r>
            <a:r>
              <a:rPr lang="pt-PT" sz="1400" dirty="0">
                <a:solidFill>
                  <a:prstClr val="black"/>
                </a:solidFill>
              </a:rPr>
              <a:t>de controlo;</a:t>
            </a:r>
            <a:endParaRPr lang="pt-PT" sz="1400" dirty="0" smtClean="0">
              <a:solidFill>
                <a:prstClr val="black"/>
              </a:solidFill>
              <a:latin typeface="Calibri"/>
            </a:endParaRPr>
          </a:p>
          <a:p>
            <a:endParaRPr lang="en-GB" sz="1400" dirty="0">
              <a:solidFill>
                <a:prstClr val="black"/>
              </a:solidFill>
              <a:latin typeface="Calibri"/>
            </a:endParaRPr>
          </a:p>
          <a:p>
            <a:r>
              <a:rPr lang="pt-PT" sz="1400" dirty="0">
                <a:solidFill>
                  <a:prstClr val="black"/>
                </a:solidFill>
                <a:latin typeface="Calibri"/>
              </a:rPr>
              <a:t>Concorrência, contratos públicos e ambiente empresarial</a:t>
            </a:r>
          </a:p>
          <a:p>
            <a:r>
              <a:rPr lang="pt-PT" sz="1400" dirty="0" err="1">
                <a:solidFill>
                  <a:prstClr val="black"/>
                </a:solidFill>
                <a:latin typeface="Calibri"/>
              </a:rPr>
              <a:t>Objectivos</a:t>
            </a:r>
            <a:endParaRPr lang="pt-PT" sz="1400" dirty="0">
              <a:solidFill>
                <a:prstClr val="black"/>
              </a:solidFill>
              <a:latin typeface="Calibri"/>
            </a:endParaRPr>
          </a:p>
          <a:p>
            <a:r>
              <a:rPr lang="pt-PT" sz="1400" dirty="0">
                <a:solidFill>
                  <a:prstClr val="black"/>
                </a:solidFill>
                <a:latin typeface="Calibri"/>
              </a:rPr>
              <a:t>Assegurar condições concorrenciais equitativas e minimizar comportamentos abusivos de procura </a:t>
            </a:r>
            <a:r>
              <a:rPr lang="pt-PT" sz="1400" dirty="0" smtClean="0">
                <a:solidFill>
                  <a:prstClr val="black"/>
                </a:solidFill>
                <a:latin typeface="Calibri"/>
              </a:rPr>
              <a:t>de rendimentos </a:t>
            </a:r>
            <a:r>
              <a:rPr lang="pt-PT" sz="1400" dirty="0">
                <a:solidFill>
                  <a:prstClr val="black"/>
                </a:solidFill>
                <a:latin typeface="Calibri"/>
              </a:rPr>
              <a:t>(</a:t>
            </a:r>
            <a:r>
              <a:rPr lang="pt-PT" sz="1400" dirty="0" err="1">
                <a:solidFill>
                  <a:prstClr val="black"/>
                </a:solidFill>
                <a:latin typeface="Calibri"/>
              </a:rPr>
              <a:t>rent‐seeking</a:t>
            </a:r>
            <a:r>
              <a:rPr lang="pt-PT" sz="1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pt-PT" sz="1400" dirty="0" err="1">
                <a:solidFill>
                  <a:prstClr val="black"/>
                </a:solidFill>
                <a:latin typeface="Calibri"/>
              </a:rPr>
              <a:t>behaviours</a:t>
            </a:r>
            <a:r>
              <a:rPr lang="pt-PT" sz="1400" dirty="0">
                <a:solidFill>
                  <a:prstClr val="black"/>
                </a:solidFill>
                <a:latin typeface="Calibri"/>
              </a:rPr>
              <a:t>), reforçando a concorrência e os </a:t>
            </a:r>
            <a:r>
              <a:rPr lang="pt-PT" sz="1400" dirty="0">
                <a:solidFill>
                  <a:srgbClr val="FF0000"/>
                </a:solidFill>
                <a:latin typeface="Calibri"/>
              </a:rPr>
              <a:t>reguladores </a:t>
            </a:r>
            <a:r>
              <a:rPr lang="pt-PT" sz="1400" dirty="0" smtClean="0">
                <a:solidFill>
                  <a:srgbClr val="FF0000"/>
                </a:solidFill>
                <a:latin typeface="Calibri"/>
              </a:rPr>
              <a:t>sectoriais</a:t>
            </a:r>
            <a:r>
              <a:rPr lang="pt-PT" sz="1400" dirty="0" smtClean="0">
                <a:solidFill>
                  <a:prstClr val="black"/>
                </a:solidFill>
                <a:latin typeface="Calibri"/>
              </a:rPr>
              <a:t>; eliminar </a:t>
            </a:r>
            <a:r>
              <a:rPr lang="pt-PT" sz="1400" dirty="0">
                <a:solidFill>
                  <a:prstClr val="black"/>
                </a:solidFill>
                <a:latin typeface="Calibri"/>
              </a:rPr>
              <a:t>os direitos especiais do Estado em empresas privadas (golden shares); reduzir a </a:t>
            </a:r>
            <a:r>
              <a:rPr lang="pt-PT" sz="1400" dirty="0" smtClean="0">
                <a:solidFill>
                  <a:prstClr val="black"/>
                </a:solidFill>
                <a:latin typeface="Calibri"/>
              </a:rPr>
              <a:t>carga administrativa </a:t>
            </a:r>
            <a:r>
              <a:rPr lang="pt-PT" sz="1400" dirty="0">
                <a:solidFill>
                  <a:prstClr val="black"/>
                </a:solidFill>
                <a:latin typeface="Calibri"/>
              </a:rPr>
              <a:t>das empresas; garantir processos de contratação pública justos; melhorar a </a:t>
            </a:r>
            <a:r>
              <a:rPr lang="pt-PT" sz="1400" dirty="0" smtClean="0">
                <a:solidFill>
                  <a:prstClr val="black"/>
                </a:solidFill>
                <a:latin typeface="Calibri"/>
              </a:rPr>
              <a:t>eficácia dos </a:t>
            </a:r>
            <a:r>
              <a:rPr lang="pt-PT" sz="1400" dirty="0">
                <a:solidFill>
                  <a:prstClr val="black"/>
                </a:solidFill>
                <a:latin typeface="Calibri"/>
              </a:rPr>
              <a:t>instrumentos existentes relativos à promoção das exportações e ao acesso a financiamento </a:t>
            </a:r>
            <a:r>
              <a:rPr lang="pt-PT" sz="1400" dirty="0" smtClean="0">
                <a:solidFill>
                  <a:prstClr val="black"/>
                </a:solidFill>
                <a:latin typeface="Calibri"/>
              </a:rPr>
              <a:t>e apoiar </a:t>
            </a:r>
            <a:r>
              <a:rPr lang="pt-PT" sz="1400" dirty="0">
                <a:solidFill>
                  <a:prstClr val="black"/>
                </a:solidFill>
                <a:latin typeface="Calibri"/>
              </a:rPr>
              <a:t>a reafectação de recursos face ao sector </a:t>
            </a:r>
            <a:r>
              <a:rPr lang="pt-PT" sz="1400" dirty="0" err="1">
                <a:solidFill>
                  <a:prstClr val="black"/>
                </a:solidFill>
                <a:latin typeface="Calibri"/>
              </a:rPr>
              <a:t>transaccionável</a:t>
            </a:r>
            <a:r>
              <a:rPr lang="pt-PT" sz="1400" dirty="0" smtClean="0">
                <a:solidFill>
                  <a:prstClr val="black"/>
                </a:solidFill>
                <a:latin typeface="Calibri"/>
              </a:rPr>
              <a:t>.</a:t>
            </a:r>
          </a:p>
          <a:p>
            <a:endParaRPr lang="pt-PT" sz="1400" dirty="0">
              <a:solidFill>
                <a:prstClr val="black"/>
              </a:solidFill>
              <a:latin typeface="Calibri"/>
            </a:endParaRPr>
          </a:p>
          <a:p>
            <a:endParaRPr lang="pt-PT" sz="14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07398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683568" y="692696"/>
            <a:ext cx="19550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Enquadramento </a:t>
            </a:r>
            <a:endParaRPr kumimoji="0" lang="pt-PT" sz="20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370280" y="1340768"/>
            <a:ext cx="859420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Memorando de Entendimento sobre as Condicionalidades de Política Económica – maio de 2011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Referencias a entidades reguladoras </a:t>
            </a:r>
            <a:endParaRPr kumimoji="0" lang="pt-P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/>
            <a:r>
              <a:rPr lang="pt-PT" sz="1200" dirty="0">
                <a:solidFill>
                  <a:prstClr val="black"/>
                </a:solidFill>
              </a:rPr>
              <a:t> </a:t>
            </a:r>
            <a:r>
              <a:rPr lang="pt-PT" sz="1400" dirty="0">
                <a:solidFill>
                  <a:prstClr val="black"/>
                </a:solidFill>
              </a:rPr>
              <a:t>7.21. Garantir que as Autoridades Reguladoras Nacionais (ARN) têm a independência e os </a:t>
            </a:r>
            <a:r>
              <a:rPr lang="pt-PT" sz="1400" dirty="0" smtClean="0">
                <a:solidFill>
                  <a:prstClr val="black"/>
                </a:solidFill>
              </a:rPr>
              <a:t>recursos necessários </a:t>
            </a:r>
            <a:r>
              <a:rPr lang="pt-PT" sz="1400" dirty="0">
                <a:solidFill>
                  <a:prstClr val="black"/>
                </a:solidFill>
              </a:rPr>
              <a:t>para exercer as suas responsabilidades. [T1‐2012] Nesse sentido:</a:t>
            </a:r>
          </a:p>
          <a:p>
            <a:pPr lvl="0"/>
            <a:r>
              <a:rPr lang="pt-PT" sz="1400" dirty="0">
                <a:solidFill>
                  <a:prstClr val="black"/>
                </a:solidFill>
              </a:rPr>
              <a:t>i. Elaborar um relatório independente (por especialistas </a:t>
            </a:r>
            <a:r>
              <a:rPr lang="pt-PT" sz="1400" dirty="0" smtClean="0">
                <a:solidFill>
                  <a:prstClr val="black"/>
                </a:solidFill>
              </a:rPr>
              <a:t>reconhecidos internacionalmente</a:t>
            </a:r>
            <a:r>
              <a:rPr lang="pt-PT" sz="1400" dirty="0">
                <a:solidFill>
                  <a:prstClr val="black"/>
                </a:solidFill>
              </a:rPr>
              <a:t>) sobre as responsabilidades, recursos e características </a:t>
            </a:r>
            <a:r>
              <a:rPr lang="pt-PT" sz="1400" dirty="0" smtClean="0">
                <a:solidFill>
                  <a:prstClr val="black"/>
                </a:solidFill>
              </a:rPr>
              <a:t>que determinam </a:t>
            </a:r>
            <a:r>
              <a:rPr lang="pt-PT" sz="1400" dirty="0">
                <a:solidFill>
                  <a:prstClr val="black"/>
                </a:solidFill>
              </a:rPr>
              <a:t>o nível de independência das principais ARN. O relatório indicará </a:t>
            </a:r>
            <a:r>
              <a:rPr lang="pt-PT" sz="1400" dirty="0" smtClean="0">
                <a:solidFill>
                  <a:prstClr val="black"/>
                </a:solidFill>
              </a:rPr>
              <a:t>as práticas </a:t>
            </a:r>
            <a:r>
              <a:rPr lang="pt-PT" sz="1400" dirty="0">
                <a:solidFill>
                  <a:prstClr val="black"/>
                </a:solidFill>
              </a:rPr>
              <a:t>de nomeação, as responsabilidades, a independência e os recursos de </a:t>
            </a:r>
            <a:r>
              <a:rPr lang="pt-PT" sz="1400" dirty="0" smtClean="0">
                <a:solidFill>
                  <a:prstClr val="black"/>
                </a:solidFill>
              </a:rPr>
              <a:t>cada ARN </a:t>
            </a:r>
            <a:r>
              <a:rPr lang="pt-PT" sz="1400" dirty="0">
                <a:solidFill>
                  <a:prstClr val="black"/>
                </a:solidFill>
              </a:rPr>
              <a:t>em relação à melhor prática internacional. Abrangerá igualmente o âmbito </a:t>
            </a:r>
            <a:r>
              <a:rPr lang="pt-PT" sz="1400" dirty="0" smtClean="0">
                <a:solidFill>
                  <a:prstClr val="black"/>
                </a:solidFill>
              </a:rPr>
              <a:t>da </a:t>
            </a:r>
            <a:r>
              <a:rPr lang="pt-PT" sz="1400" dirty="0" err="1" smtClean="0">
                <a:solidFill>
                  <a:prstClr val="black"/>
                </a:solidFill>
              </a:rPr>
              <a:t>actividade</a:t>
            </a:r>
            <a:r>
              <a:rPr lang="pt-PT" sz="1400" dirty="0" smtClean="0">
                <a:solidFill>
                  <a:prstClr val="black"/>
                </a:solidFill>
              </a:rPr>
              <a:t> </a:t>
            </a:r>
            <a:r>
              <a:rPr lang="pt-PT" sz="1400" dirty="0">
                <a:solidFill>
                  <a:prstClr val="black"/>
                </a:solidFill>
              </a:rPr>
              <a:t>dos reguladores sectoriais, os seus poderes de intervenção, bem como </a:t>
            </a:r>
            <a:r>
              <a:rPr lang="pt-PT" sz="1400" dirty="0" smtClean="0">
                <a:solidFill>
                  <a:prstClr val="black"/>
                </a:solidFill>
              </a:rPr>
              <a:t>os mecanismos </a:t>
            </a:r>
            <a:r>
              <a:rPr lang="pt-PT" sz="1400" dirty="0">
                <a:solidFill>
                  <a:prstClr val="black"/>
                </a:solidFill>
              </a:rPr>
              <a:t>de coordenação com a Autoridade da Concorrência; [T4‐2011]</a:t>
            </a:r>
          </a:p>
          <a:p>
            <a:pPr lvl="0"/>
            <a:r>
              <a:rPr lang="pt-PT" sz="1400" dirty="0" err="1">
                <a:solidFill>
                  <a:prstClr val="black"/>
                </a:solidFill>
              </a:rPr>
              <a:t>ii</a:t>
            </a:r>
            <a:r>
              <a:rPr lang="pt-PT" sz="1400" dirty="0">
                <a:solidFill>
                  <a:prstClr val="black"/>
                </a:solidFill>
              </a:rPr>
              <a:t>. Com base no relatório, apresentar uma proposta para implementar as </a:t>
            </a:r>
            <a:r>
              <a:rPr lang="pt-PT" sz="1400" dirty="0" smtClean="0">
                <a:solidFill>
                  <a:prstClr val="black"/>
                </a:solidFill>
              </a:rPr>
              <a:t>melhores práticas </a:t>
            </a:r>
            <a:r>
              <a:rPr lang="pt-PT" sz="1400" dirty="0">
                <a:solidFill>
                  <a:prstClr val="black"/>
                </a:solidFill>
              </a:rPr>
              <a:t>internacionais identificadas, a fim de reforçar a independência </a:t>
            </a:r>
            <a:r>
              <a:rPr lang="pt-PT" sz="1400" dirty="0" smtClean="0">
                <a:solidFill>
                  <a:prstClr val="black"/>
                </a:solidFill>
              </a:rPr>
              <a:t>dos reguladores </a:t>
            </a:r>
            <a:r>
              <a:rPr lang="pt-PT" sz="1400" dirty="0">
                <a:solidFill>
                  <a:prstClr val="black"/>
                </a:solidFill>
              </a:rPr>
              <a:t>onde necessário e em plena observância da legislação comunitária. [</a:t>
            </a:r>
            <a:r>
              <a:rPr lang="pt-PT" sz="1400" dirty="0" smtClean="0">
                <a:solidFill>
                  <a:prstClr val="black"/>
                </a:solidFill>
              </a:rPr>
              <a:t>T4‐2011</a:t>
            </a:r>
            <a:r>
              <a:rPr lang="pt-PT" sz="1400" dirty="0">
                <a:solidFill>
                  <a:prstClr val="black"/>
                </a:solidFill>
              </a:rPr>
              <a:t>]</a:t>
            </a:r>
            <a:endParaRPr kumimoji="0" lang="pt-P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72536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683568" y="692696"/>
            <a:ext cx="19550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Enquadramento </a:t>
            </a:r>
            <a:endParaRPr kumimoji="0" lang="pt-PT" sz="20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323528" y="1340768"/>
            <a:ext cx="85942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Lei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n.º 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67/2013, de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28 de </a:t>
            </a:r>
            <a:r>
              <a:rPr kumimoji="0" lang="en-GB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agosto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- </a:t>
            </a: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Lei-quadro </a:t>
            </a: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entidades administrativas </a:t>
            </a: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independentes com </a:t>
            </a: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funções de regulação da </a:t>
            </a: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atividade económica </a:t>
            </a: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dos setores privado, público e </a:t>
            </a: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cooperativo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PT" sz="1400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pt-PT" sz="1400" dirty="0" smtClean="0">
                <a:solidFill>
                  <a:prstClr val="black"/>
                </a:solidFill>
                <a:latin typeface="Calibri"/>
              </a:rPr>
              <a:t>Alterações </a:t>
            </a:r>
          </a:p>
          <a:p>
            <a:pPr lvl="0">
              <a:lnSpc>
                <a:spcPct val="150000"/>
              </a:lnSpc>
              <a:defRPr/>
            </a:pPr>
            <a:r>
              <a:rPr lang="pt-PT" sz="1600" dirty="0" smtClean="0">
                <a:solidFill>
                  <a:prstClr val="black"/>
                </a:solidFill>
              </a:rPr>
              <a:t>- </a:t>
            </a:r>
            <a:r>
              <a:rPr lang="pt-PT" sz="1600" dirty="0">
                <a:solidFill>
                  <a:prstClr val="black"/>
                </a:solidFill>
              </a:rPr>
              <a:t>4ª versão - a mais recente (Lei n.º 75-B/2020, de 31/12)</a:t>
            </a:r>
          </a:p>
          <a:p>
            <a:pPr lvl="0">
              <a:lnSpc>
                <a:spcPct val="150000"/>
              </a:lnSpc>
              <a:defRPr/>
            </a:pPr>
            <a:r>
              <a:rPr lang="pt-PT" sz="1600" dirty="0" smtClean="0">
                <a:solidFill>
                  <a:prstClr val="black"/>
                </a:solidFill>
              </a:rPr>
              <a:t>- </a:t>
            </a:r>
            <a:r>
              <a:rPr lang="pt-PT" sz="1600" dirty="0">
                <a:solidFill>
                  <a:prstClr val="black"/>
                </a:solidFill>
              </a:rPr>
              <a:t>3ª versão (Lei n.º 71/2018, de 31/12)</a:t>
            </a:r>
          </a:p>
          <a:p>
            <a:pPr lvl="0">
              <a:lnSpc>
                <a:spcPct val="150000"/>
              </a:lnSpc>
              <a:defRPr/>
            </a:pPr>
            <a:r>
              <a:rPr lang="pt-PT" sz="1600" dirty="0" smtClean="0">
                <a:solidFill>
                  <a:prstClr val="black"/>
                </a:solidFill>
              </a:rPr>
              <a:t>- </a:t>
            </a:r>
            <a:r>
              <a:rPr lang="pt-PT" sz="1600" dirty="0">
                <a:solidFill>
                  <a:prstClr val="black"/>
                </a:solidFill>
              </a:rPr>
              <a:t>2ª versão (Lei n.º 12/2017, de 02/05)</a:t>
            </a:r>
          </a:p>
          <a:p>
            <a:pPr lvl="0">
              <a:lnSpc>
                <a:spcPct val="150000"/>
              </a:lnSpc>
            </a:pPr>
            <a:r>
              <a:rPr lang="pt-PT" sz="1600" dirty="0" smtClean="0">
                <a:solidFill>
                  <a:prstClr val="black"/>
                </a:solidFill>
                <a:latin typeface="Calibri"/>
              </a:rPr>
              <a:t>A </a:t>
            </a:r>
            <a:r>
              <a:rPr lang="pt-PT" sz="1600" dirty="0">
                <a:solidFill>
                  <a:prstClr val="black"/>
                </a:solidFill>
                <a:latin typeface="Calibri"/>
              </a:rPr>
              <a:t>presente lei-quadro estabelece os princípios e as normas por que se regem as entidades administrativas independentes com funções de regulação e de promoção e defesa da concorrência respeitantes às atividades económicas dos setores privado, público, cooperativo e social, doravante e para efeitos da presente lei-quadro designadas por entidades reguladoras.</a:t>
            </a:r>
            <a:endParaRPr lang="en-GB" sz="16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05920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683568" y="692696"/>
            <a:ext cx="19550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Enquadramento </a:t>
            </a:r>
            <a:endParaRPr kumimoji="0" lang="pt-PT" sz="20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370280" y="1340768"/>
            <a:ext cx="85942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Lei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n.º 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67/2013, de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28 de </a:t>
            </a:r>
            <a:r>
              <a:rPr kumimoji="0" lang="en-GB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agosto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- </a:t>
            </a: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Lei -quadro das entidades administrativas </a:t>
            </a: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independentes com </a:t>
            </a: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funções de regulação da </a:t>
            </a: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atividade económica </a:t>
            </a: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dos setores privado, público e </a:t>
            </a: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cooperativo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err="1" smtClean="0">
                <a:solidFill>
                  <a:prstClr val="black"/>
                </a:solidFill>
                <a:latin typeface="Calibri"/>
              </a:rPr>
              <a:t>Considera</a:t>
            </a:r>
            <a:r>
              <a:rPr lang="en-GB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  <a:latin typeface="Calibri"/>
              </a:rPr>
              <a:t>como</a:t>
            </a:r>
            <a:r>
              <a:rPr lang="en-GB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  <a:latin typeface="Calibri"/>
              </a:rPr>
              <a:t>entidades</a:t>
            </a:r>
            <a:r>
              <a:rPr lang="en-GB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  <a:latin typeface="Calibri"/>
              </a:rPr>
              <a:t>reguladoras</a:t>
            </a:r>
            <a:r>
              <a:rPr lang="en-GB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  <a:latin typeface="Calibri"/>
              </a:rPr>
              <a:t>já</a:t>
            </a:r>
            <a:r>
              <a:rPr lang="en-GB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  <a:latin typeface="Calibri"/>
              </a:rPr>
              <a:t>existentes</a:t>
            </a:r>
            <a:r>
              <a:rPr lang="en-GB" sz="1400" dirty="0" smtClean="0">
                <a:solidFill>
                  <a:prstClr val="black"/>
                </a:solidFill>
                <a:latin typeface="Calibri"/>
              </a:rPr>
              <a:t>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454916" y="2725763"/>
            <a:ext cx="842493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Instituto de Seguros de Portugal </a:t>
            </a:r>
            <a:r>
              <a:rPr kumimoji="0" lang="pt-PT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</a:t>
            </a:r>
            <a:r>
              <a:rPr kumimoji="0" lang="pt-P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Autoridade de Supervisão de Seguros e Fundos de Pensões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Comissão </a:t>
            </a:r>
            <a:r>
              <a:rPr kumimoji="0" lang="pt-P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 Mercado de Valores </a:t>
            </a:r>
            <a:r>
              <a:rPr kumimoji="0" lang="pt-PT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Mobiliários</a:t>
            </a:r>
            <a:endParaRPr kumimoji="0" lang="pt-P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Autoridade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 </a:t>
            </a:r>
            <a:r>
              <a:rPr kumimoji="0" lang="en-GB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Concorrência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Entidade </a:t>
            </a:r>
            <a:r>
              <a:rPr kumimoji="0" lang="pt-P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Reguladora dos Serviços </a:t>
            </a:r>
            <a:r>
              <a:rPr kumimoji="0" lang="pt-PT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Energéticos</a:t>
            </a:r>
            <a:endParaRPr kumimoji="0" lang="pt-P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Autoridade </a:t>
            </a: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Nacional de Comunicações (ICP — </a:t>
            </a: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ANACOM) -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Autoridade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Nacional de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Comunicações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Autoridade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Nacional da </a:t>
            </a:r>
            <a:r>
              <a:rPr kumimoji="0" lang="en-GB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Aviação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Civil</a:t>
            </a:r>
            <a:endParaRPr kumimoji="0" lang="pt-PT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Instituto da Mobilidade e dos Transportes, I. P. (IMT, I. P.), nas suas atribuições em matéria de regulação,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promoção e defesa da concorrência no âmbito dos transportes terrestres, fluviais e marítimos - </a:t>
            </a:r>
            <a:r>
              <a:rPr kumimoji="0" lang="en-GB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Autoridade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 Mobilidade e dos Transportes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Entidade </a:t>
            </a:r>
            <a:r>
              <a:rPr kumimoji="0" lang="pt-P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Reguladora dos Serviços de Águas e </a:t>
            </a:r>
            <a:r>
              <a:rPr kumimoji="0" lang="pt-PT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Resíduos</a:t>
            </a:r>
            <a:endParaRPr kumimoji="0" lang="pt-P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Entidade </a:t>
            </a:r>
            <a:r>
              <a:rPr kumimoji="0" lang="pt-P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Reguladora da </a:t>
            </a:r>
            <a:r>
              <a:rPr kumimoji="0" lang="pt-PT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Saúde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5623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683568" y="692696"/>
            <a:ext cx="813690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 smtClean="0">
                <a:solidFill>
                  <a:srgbClr val="1F497D"/>
                </a:solidFill>
              </a:rPr>
              <a:t>Outras Entidades Administrativas Independentes  </a:t>
            </a:r>
          </a:p>
          <a:p>
            <a:r>
              <a:rPr lang="pt-PT" sz="1400" dirty="0" smtClean="0"/>
              <a:t>n.º </a:t>
            </a:r>
            <a:r>
              <a:rPr lang="pt-PT" sz="1400" dirty="0"/>
              <a:t>3 do artigo 267.º da Constituição</a:t>
            </a:r>
            <a:endParaRPr lang="pt-PT" sz="1400" b="1" dirty="0">
              <a:solidFill>
                <a:srgbClr val="1F497D"/>
              </a:solidFill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395536" y="1484784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dirty="0"/>
              <a:t>Junto da Assembleia da República funciona um conjunto de entidades administrativas independentes, criadas por lei, com ou sem personalidade jurídica, providas ou não de poderes de autoridade, dotadas de independência e com competências de fiscalização, consulta, regulação, controlo ou outras compreendidas na função administrativa do Estado.</a:t>
            </a:r>
            <a:endParaRPr lang="en-GB" sz="1400" dirty="0"/>
          </a:p>
        </p:txBody>
      </p:sp>
      <p:sp>
        <p:nvSpPr>
          <p:cNvPr id="6" name="Rectângulo 5"/>
          <p:cNvSpPr/>
          <p:nvPr/>
        </p:nvSpPr>
        <p:spPr>
          <a:xfrm>
            <a:off x="539552" y="2636912"/>
            <a:ext cx="82809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Comissão de Acesso aos Documentos </a:t>
            </a:r>
            <a:r>
              <a:rPr lang="pt-PT" dirty="0" smtClean="0"/>
              <a:t>Administrativos</a:t>
            </a:r>
          </a:p>
          <a:p>
            <a:r>
              <a:rPr lang="pt-PT" dirty="0"/>
              <a:t>Comissão Nacional de Proteção de </a:t>
            </a:r>
            <a:r>
              <a:rPr lang="pt-PT" dirty="0" smtClean="0"/>
              <a:t>Dados</a:t>
            </a:r>
          </a:p>
          <a:p>
            <a:r>
              <a:rPr lang="en-GB" dirty="0" err="1"/>
              <a:t>Comissão</a:t>
            </a:r>
            <a:r>
              <a:rPr lang="en-GB" dirty="0"/>
              <a:t> Nacional de </a:t>
            </a:r>
            <a:r>
              <a:rPr lang="en-GB" dirty="0" err="1" smtClean="0"/>
              <a:t>Eleições</a:t>
            </a:r>
            <a:endParaRPr lang="en-GB" dirty="0" smtClean="0"/>
          </a:p>
          <a:p>
            <a:r>
              <a:rPr lang="pt-PT" dirty="0"/>
              <a:t>Conselho Nacional de Ética para as Ciências da </a:t>
            </a:r>
            <a:r>
              <a:rPr lang="pt-PT" dirty="0" smtClean="0"/>
              <a:t>Vida</a:t>
            </a:r>
          </a:p>
          <a:p>
            <a:r>
              <a:rPr lang="pt-PT" dirty="0"/>
              <a:t>Conselho de Fiscalização do Sistema de Informações da República </a:t>
            </a:r>
            <a:r>
              <a:rPr lang="pt-PT" dirty="0" smtClean="0"/>
              <a:t>Portuguesa</a:t>
            </a:r>
            <a:endParaRPr lang="pt-PT" dirty="0"/>
          </a:p>
          <a:p>
            <a:r>
              <a:rPr lang="pt-PT" dirty="0"/>
              <a:t>Conselho dos Julgados de </a:t>
            </a:r>
            <a:r>
              <a:rPr lang="pt-PT" dirty="0" smtClean="0"/>
              <a:t>Paz</a:t>
            </a:r>
          </a:p>
          <a:p>
            <a:r>
              <a:rPr lang="pt-PT" dirty="0"/>
              <a:t>Conselho Nacional de Procriação Medicamente </a:t>
            </a:r>
            <a:r>
              <a:rPr lang="pt-PT" dirty="0" smtClean="0"/>
              <a:t>Assistida</a:t>
            </a:r>
          </a:p>
          <a:p>
            <a:r>
              <a:rPr lang="pt-PT" dirty="0"/>
              <a:t>Conselho de Fiscalização do Sistema Integrado de Informação </a:t>
            </a:r>
            <a:r>
              <a:rPr lang="pt-PT" dirty="0" smtClean="0"/>
              <a:t>Criminal</a:t>
            </a:r>
          </a:p>
          <a:p>
            <a:r>
              <a:rPr lang="pt-PT" dirty="0"/>
              <a:t>Conselho de Fiscalização da Base de Dados de Perfis de </a:t>
            </a:r>
            <a:r>
              <a:rPr lang="pt-PT" dirty="0" smtClean="0"/>
              <a:t>ADN</a:t>
            </a:r>
          </a:p>
          <a:p>
            <a:r>
              <a:rPr lang="pt-PT" dirty="0"/>
              <a:t>Entidade Fiscalizadora do Segredo de Estado</a:t>
            </a:r>
          </a:p>
          <a:p>
            <a:r>
              <a:rPr lang="pt-PT" dirty="0"/>
              <a:t>Entidade Reguladora para a Comunicação Social  </a:t>
            </a:r>
            <a:endParaRPr lang="pt-PT" dirty="0" smtClean="0"/>
          </a:p>
          <a:p>
            <a:r>
              <a:rPr lang="en-GB" dirty="0" err="1"/>
              <a:t>Provedor</a:t>
            </a:r>
            <a:r>
              <a:rPr lang="en-GB" dirty="0"/>
              <a:t> de </a:t>
            </a:r>
            <a:r>
              <a:rPr lang="en-GB" dirty="0" err="1"/>
              <a:t>Justiça</a:t>
            </a:r>
            <a:r>
              <a:rPr lang="pt-PT" dirty="0"/>
              <a:t/>
            </a:r>
            <a:br>
              <a:rPr lang="pt-PT" dirty="0"/>
            </a:b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803334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1708</Words>
  <Application>Microsoft Office PowerPoint</Application>
  <PresentationFormat>Apresentação no Ecrã (4:3)</PresentationFormat>
  <Paragraphs>147</Paragraphs>
  <Slides>13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3</vt:i4>
      </vt:variant>
      <vt:variant>
        <vt:lpstr>Títulos dos diapositivos</vt:lpstr>
      </vt:variant>
      <vt:variant>
        <vt:i4>13</vt:i4>
      </vt:variant>
    </vt:vector>
  </HeadingPairs>
  <TitlesOfParts>
    <vt:vector size="18" baseType="lpstr">
      <vt:lpstr>Arial</vt:lpstr>
      <vt:lpstr>Calibri</vt:lpstr>
      <vt:lpstr>Tema do Office</vt:lpstr>
      <vt:lpstr>4_Tema do Office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David Monteiro</dc:creator>
  <cp:lastModifiedBy>Susana Soares Paulino</cp:lastModifiedBy>
  <cp:revision>99</cp:revision>
  <cp:lastPrinted>2018-12-05T17:37:07Z</cp:lastPrinted>
  <dcterms:created xsi:type="dcterms:W3CDTF">2011-11-03T13:47:38Z</dcterms:created>
  <dcterms:modified xsi:type="dcterms:W3CDTF">2023-04-01T08:45:49Z</dcterms:modified>
</cp:coreProperties>
</file>